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70" d="100"/>
          <a:sy n="70" d="100"/>
        </p:scale>
        <p:origin x="9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3"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
        <p:nvSpPr>
          <p:cNvPr id="80"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5"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9"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20"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8" name="Picture 7"/>
          <p:cNvPicPr/>
          <p:nvPr/>
        </p:nvPicPr>
        <p:blipFill>
          <a:blip r:embed="rId15"/>
          <a:srcRect l="3610"/>
          <a:stretch/>
        </p:blipFill>
        <p:spPr>
          <a:xfrm>
            <a:off x="0" y="2669760"/>
            <a:ext cx="4036320" cy="4187520"/>
          </a:xfrm>
          <a:prstGeom prst="rect">
            <a:avLst/>
          </a:prstGeom>
          <a:ln>
            <a:noFill/>
          </a:ln>
        </p:spPr>
      </p:pic>
      <p:pic>
        <p:nvPicPr>
          <p:cNvPr id="9" name="Picture 6"/>
          <p:cNvPicPr/>
          <p:nvPr/>
        </p:nvPicPr>
        <p:blipFill>
          <a:blip r:embed="rId16"/>
          <a:srcRect l="35647"/>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p:cNvPicPr/>
          <p:nvPr/>
        </p:nvPicPr>
        <p:blipFill>
          <a:blip r:embed="rId17"/>
          <a:srcRect t="28812"/>
          <a:stretch/>
        </p:blipFill>
        <p:spPr>
          <a:xfrm>
            <a:off x="7999560" y="0"/>
            <a:ext cx="1602720" cy="1140840"/>
          </a:xfrm>
          <a:prstGeom prst="rect">
            <a:avLst/>
          </a:prstGeom>
          <a:ln>
            <a:noFill/>
          </a:ln>
        </p:spPr>
      </p:pic>
      <p:pic>
        <p:nvPicPr>
          <p:cNvPr id="4" name="Picture 9"/>
          <p:cNvPicPr/>
          <p:nvPr/>
        </p:nvPicPr>
        <p:blipFill>
          <a:blip r:embed="rId18"/>
          <a:srcRect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920" cy="1399680"/>
          </a:xfrm>
          <a:prstGeom prst="rect">
            <a:avLst/>
          </a:prstGeom>
        </p:spPr>
        <p:txBody>
          <a:bodyPr lIns="0" tIns="0" rIns="0" bIns="0" anchor="ctr"/>
          <a:lstStyle/>
          <a:p>
            <a:r>
              <a:rPr lang="en-US" sz="1800" b="0" strike="noStrike" spc="-1">
                <a:latin typeface="Arial"/>
              </a:rPr>
              <a:t>Click to edit the title text format</a:t>
            </a:r>
          </a:p>
        </p:txBody>
      </p:sp>
      <p:sp>
        <p:nvSpPr>
          <p:cNvPr id="7"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44" name="Picture 7"/>
          <p:cNvPicPr/>
          <p:nvPr/>
        </p:nvPicPr>
        <p:blipFill>
          <a:blip r:embed="rId15"/>
          <a:srcRect l="3610"/>
          <a:stretch/>
        </p:blipFill>
        <p:spPr>
          <a:xfrm>
            <a:off x="0" y="2669760"/>
            <a:ext cx="4036320" cy="4187520"/>
          </a:xfrm>
          <a:prstGeom prst="rect">
            <a:avLst/>
          </a:prstGeom>
          <a:ln>
            <a:noFill/>
          </a:ln>
        </p:spPr>
      </p:pic>
      <p:pic>
        <p:nvPicPr>
          <p:cNvPr id="45" name="Picture 6"/>
          <p:cNvPicPr/>
          <p:nvPr/>
        </p:nvPicPr>
        <p:blipFill>
          <a:blip r:embed="rId16"/>
          <a:srcRect l="35647"/>
          <a:stretch/>
        </p:blipFill>
        <p:spPr>
          <a:xfrm>
            <a:off x="0" y="2892240"/>
            <a:ext cx="1521720" cy="2364840"/>
          </a:xfrm>
          <a:prstGeom prst="rect">
            <a:avLst/>
          </a:prstGeom>
          <a:ln>
            <a:noFill/>
          </a:ln>
        </p:spPr>
      </p:pic>
      <p:sp>
        <p:nvSpPr>
          <p:cNvPr id="46"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p:cNvPicPr/>
          <p:nvPr/>
        </p:nvPicPr>
        <p:blipFill>
          <a:blip r:embed="rId17"/>
          <a:srcRect t="28812"/>
          <a:stretch/>
        </p:blipFill>
        <p:spPr>
          <a:xfrm>
            <a:off x="7999560" y="0"/>
            <a:ext cx="1602720" cy="1140840"/>
          </a:xfrm>
          <a:prstGeom prst="rect">
            <a:avLst/>
          </a:prstGeom>
          <a:ln>
            <a:noFill/>
          </a:ln>
        </p:spPr>
      </p:pic>
      <p:pic>
        <p:nvPicPr>
          <p:cNvPr id="48" name="Picture 9"/>
          <p:cNvPicPr/>
          <p:nvPr/>
        </p:nvPicPr>
        <p:blipFill>
          <a:blip r:embed="rId18"/>
          <a:srcRect b="23333"/>
          <a:stretch/>
        </p:blipFill>
        <p:spPr>
          <a:xfrm>
            <a:off x="8605800" y="6095880"/>
            <a:ext cx="992880" cy="761400"/>
          </a:xfrm>
          <a:prstGeom prst="rect">
            <a:avLst/>
          </a:prstGeom>
          <a:ln>
            <a:noFill/>
          </a:ln>
        </p:spPr>
      </p:pic>
      <p:sp>
        <p:nvSpPr>
          <p:cNvPr id="49" name="CustomShape 2"/>
          <p:cNvSpPr/>
          <p:nvPr/>
        </p:nvSpPr>
        <p:spPr>
          <a:xfrm>
            <a:off x="10437840" y="0"/>
            <a:ext cx="685080" cy="114228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51"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Illusory_superiority" TargetMode="External"/><Relationship Id="rId2" Type="http://schemas.openxmlformats.org/officeDocument/2006/relationships/hyperlink" Target="https://en.wikipedia.org/wiki/Cognitive_bias" TargetMode="External"/><Relationship Id="rId1" Type="http://schemas.openxmlformats.org/officeDocument/2006/relationships/slideLayout" Target="../slideLayouts/slideLayout13.xml"/><Relationship Id="rId4" Type="http://schemas.openxmlformats.org/officeDocument/2006/relationships/hyperlink" Target="https://en.wikipedia.org/wiki/Metacogni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Software_system" TargetMode="External"/><Relationship Id="rId3" Type="http://schemas.openxmlformats.org/officeDocument/2006/relationships/hyperlink" Target="https://en.wikipedia.org/wiki/Ivar_Jacobson" TargetMode="External"/><Relationship Id="rId7" Type="http://schemas.openxmlformats.org/officeDocument/2006/relationships/hyperlink" Target="https://en.wikipedia.org/wiki/Entropy"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13.xml"/><Relationship Id="rId6" Type="http://schemas.openxmlformats.org/officeDocument/2006/relationships/hyperlink" Target="https://en.wikipedia.org/wiki/Randomness" TargetMode="External"/><Relationship Id="rId5" Type="http://schemas.openxmlformats.org/officeDocument/2006/relationships/hyperlink" Target="https://en.wikipedia.org/wiki/Closed_system" TargetMode="External"/><Relationship Id="rId10" Type="http://schemas.openxmlformats.org/officeDocument/2006/relationships/hyperlink" Target="https://en.wikipedia.org/wiki/Complexity" TargetMode="External"/><Relationship Id="rId4" Type="http://schemas.openxmlformats.org/officeDocument/2006/relationships/hyperlink" Target="https://en.wikipedia.org/wiki/Second_law_of_thermodynamics" TargetMode="External"/><Relationship Id="rId9" Type="http://schemas.openxmlformats.org/officeDocument/2006/relationships/hyperlink" Target="https://en.wikipedia.org/wiki/Computer_progra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Technical_debt#cite_note-2" TargetMode="External"/><Relationship Id="rId2" Type="http://schemas.openxmlformats.org/officeDocument/2006/relationships/hyperlink" Target="https://en.wikipedia.org/wiki/Technical_debt#cite_note-Girish_2014-1" TargetMode="External"/><Relationship Id="rId1" Type="http://schemas.openxmlformats.org/officeDocument/2006/relationships/slideLayout" Target="../slideLayouts/slideLayout13.xml"/><Relationship Id="rId6" Type="http://schemas.openxmlformats.org/officeDocument/2006/relationships/hyperlink" Target="https://en.wikipedia.org/wiki/Code_refactoring" TargetMode="External"/><Relationship Id="rId5" Type="http://schemas.openxmlformats.org/officeDocument/2006/relationships/hyperlink" Target="https://en.wikipedia.org/wiki/Band-aid_(Computing)" TargetMode="External"/><Relationship Id="rId4" Type="http://schemas.openxmlformats.org/officeDocument/2006/relationships/hyperlink" Target="https://en.wikipedia.org/wiki/Modular_programming"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Base_class" TargetMode="External"/><Relationship Id="rId13" Type="http://schemas.openxmlformats.org/officeDocument/2006/relationships/hyperlink" Target="https://en.wikipedia.org/wiki/Downcasting" TargetMode="External"/><Relationship Id="rId3" Type="http://schemas.openxmlformats.org/officeDocument/2006/relationships/hyperlink" Target="https://en.wikipedia.org/wiki/Design_pattern_(computer_science)" TargetMode="External"/><Relationship Id="rId7" Type="http://schemas.openxmlformats.org/officeDocument/2006/relationships/hyperlink" Target="https://en.wikipedia.org/wiki/Contract_(software)" TargetMode="External"/><Relationship Id="rId12" Type="http://schemas.openxmlformats.org/officeDocument/2006/relationships/hyperlink" Target="https://en.wikipedia.org/wiki/Cyclomatic_complexity" TargetMode="External"/><Relationship Id="rId17" Type="http://schemas.openxmlformats.org/officeDocument/2006/relationships/hyperlink" Target="https://en.wikipedia.org/wiki/Software_architecture" TargetMode="External"/><Relationship Id="rId2" Type="http://schemas.openxmlformats.org/officeDocument/2006/relationships/hyperlink" Target="https://en.wikipedia.org/wiki/Duplicate_code" TargetMode="External"/><Relationship Id="rId16" Type="http://schemas.openxmlformats.org/officeDocument/2006/relationships/hyperlink" Target="https://en.wikipedia.org/wiki/Naming_convention_(programming)" TargetMode="External"/><Relationship Id="rId1" Type="http://schemas.openxmlformats.org/officeDocument/2006/relationships/slideLayout" Target="../slideLayouts/slideLayout13.xml"/><Relationship Id="rId6" Type="http://schemas.openxmlformats.org/officeDocument/2006/relationships/hyperlink" Target="https://en.wikipedia.org/wiki/Method_overriding_(programming)" TargetMode="External"/><Relationship Id="rId11" Type="http://schemas.openxmlformats.org/officeDocument/2006/relationships/hyperlink" Target="https://en.wikipedia.org/wiki/Literal_(computer_programming)" TargetMode="External"/><Relationship Id="rId5" Type="http://schemas.openxmlformats.org/officeDocument/2006/relationships/hyperlink" Target="https://en.wikipedia.org/wiki/God_object" TargetMode="External"/><Relationship Id="rId15" Type="http://schemas.openxmlformats.org/officeDocument/2006/relationships/hyperlink" Target="https://en.wikipedia.org/wiki/Method_(computer_science)" TargetMode="External"/><Relationship Id="rId10" Type="http://schemas.openxmlformats.org/officeDocument/2006/relationships/hyperlink" Target="https://en.wikipedia.org/wiki/Liskov_substitution_principle" TargetMode="External"/><Relationship Id="rId4" Type="http://schemas.openxmlformats.org/officeDocument/2006/relationships/hyperlink" Target="https://en.wikipedia.org/wiki/Class_(computer_science)" TargetMode="External"/><Relationship Id="rId9" Type="http://schemas.openxmlformats.org/officeDocument/2006/relationships/hyperlink" Target="https://en.wikipedia.org/wiki/Derived_class" TargetMode="External"/><Relationship Id="rId14" Type="http://schemas.openxmlformats.org/officeDocument/2006/relationships/hyperlink" Target="https://en.wikipedia.org/wiki/Code_smell#cite_note-7"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Code_reuse" TargetMode="External"/><Relationship Id="rId2" Type="http://schemas.openxmlformats.org/officeDocument/2006/relationships/hyperlink" Target="https://en.wikipedia.org/wiki/Polymorphism_(computer_science)" TargetMode="External"/><Relationship Id="rId1" Type="http://schemas.openxmlformats.org/officeDocument/2006/relationships/slideLayout" Target="../slideLayouts/slideLayout13.xml"/><Relationship Id="rId5" Type="http://schemas.openxmlformats.org/officeDocument/2006/relationships/hyperlink" Target="https://en.wikipedia.org/wiki/Inheritance_(computer_science)" TargetMode="External"/><Relationship Id="rId4" Type="http://schemas.openxmlformats.org/officeDocument/2006/relationships/hyperlink" Target="https://en.wikipedia.org/wiki/Object_composi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Control_flow" TargetMode="External"/><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13.xml"/><Relationship Id="rId4" Type="http://schemas.openxmlformats.org/officeDocument/2006/relationships/hyperlink" Target="https://en.wikipedia.org/wiki/Software_framewor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hyperlink" Target="http://www.joe.org/joe/2004april/tt1.php"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manifesto.softwarecraftsmanship.org/" TargetMode="Externa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1154880" y="1447920"/>
            <a:ext cx="8825040" cy="332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7200" b="0" strike="noStrike" spc="-1">
                <a:solidFill>
                  <a:srgbClr val="EBEBEB"/>
                </a:solidFill>
                <a:latin typeface="Century Gothic"/>
              </a:rPr>
              <a:t>Innovation</a:t>
            </a:r>
            <a:endParaRPr lang="en-US" sz="7200" b="0" strike="noStrike" spc="-1">
              <a:latin typeface="Arial"/>
            </a:endParaRPr>
          </a:p>
        </p:txBody>
      </p:sp>
      <p:sp>
        <p:nvSpPr>
          <p:cNvPr id="89" name="CustomShape 2"/>
          <p:cNvSpPr/>
          <p:nvPr/>
        </p:nvSpPr>
        <p:spPr>
          <a:xfrm>
            <a:off x="1154880" y="4777560"/>
            <a:ext cx="8825040" cy="86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0" strike="noStrike" cap="all" spc="-1">
                <a:solidFill>
                  <a:srgbClr val="8AD0D6"/>
                </a:solidFill>
                <a:latin typeface="Century Gothic"/>
              </a:rPr>
              <a:t>Fostering through the Agile method </a:t>
            </a:r>
            <a:endParaRPr lang="en-US"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410040" y="452880"/>
            <a:ext cx="9990720" cy="75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It is good to have Heroes…</a:t>
            </a:r>
            <a:endParaRPr lang="en-US" sz="4200" b="0" strike="noStrike" spc="-1">
              <a:latin typeface="Arial"/>
            </a:endParaRPr>
          </a:p>
        </p:txBody>
      </p:sp>
      <p:pic>
        <p:nvPicPr>
          <p:cNvPr id="124" name="Picture 3"/>
          <p:cNvPicPr/>
          <p:nvPr/>
        </p:nvPicPr>
        <p:blipFill>
          <a:blip r:embed="rId2"/>
          <a:stretch/>
        </p:blipFill>
        <p:spPr>
          <a:xfrm>
            <a:off x="1382040" y="2718000"/>
            <a:ext cx="2236680" cy="2236680"/>
          </a:xfrm>
          <a:prstGeom prst="rect">
            <a:avLst/>
          </a:prstGeom>
          <a:ln>
            <a:noFill/>
          </a:ln>
        </p:spPr>
      </p:pic>
      <p:pic>
        <p:nvPicPr>
          <p:cNvPr id="125" name="Picture 4"/>
          <p:cNvPicPr/>
          <p:nvPr/>
        </p:nvPicPr>
        <p:blipFill>
          <a:blip r:embed="rId3"/>
          <a:stretch/>
        </p:blipFill>
        <p:spPr>
          <a:xfrm>
            <a:off x="3715920" y="1667880"/>
            <a:ext cx="1838520" cy="1732680"/>
          </a:xfrm>
          <a:prstGeom prst="rect">
            <a:avLst/>
          </a:prstGeom>
          <a:ln>
            <a:noFill/>
          </a:ln>
        </p:spPr>
      </p:pic>
      <p:pic>
        <p:nvPicPr>
          <p:cNvPr id="126" name="Picture 2"/>
          <p:cNvPicPr/>
          <p:nvPr/>
        </p:nvPicPr>
        <p:blipFill>
          <a:blip r:embed="rId4"/>
          <a:stretch/>
        </p:blipFill>
        <p:spPr>
          <a:xfrm>
            <a:off x="5898600" y="2565000"/>
            <a:ext cx="1775880" cy="2070720"/>
          </a:xfrm>
          <a:prstGeom prst="rect">
            <a:avLst/>
          </a:prstGeom>
          <a:ln>
            <a:noFill/>
          </a:ln>
        </p:spPr>
      </p:pic>
      <p:sp>
        <p:nvSpPr>
          <p:cNvPr id="127" name="CustomShape 2"/>
          <p:cNvSpPr/>
          <p:nvPr/>
        </p:nvSpPr>
        <p:spPr>
          <a:xfrm>
            <a:off x="1394280" y="4832280"/>
            <a:ext cx="20764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Kermit (Muppets)</a:t>
            </a:r>
            <a:endParaRPr lang="en-US" sz="1800" b="0" strike="noStrike" spc="-1">
              <a:latin typeface="Arial"/>
            </a:endParaRPr>
          </a:p>
        </p:txBody>
      </p:sp>
      <p:sp>
        <p:nvSpPr>
          <p:cNvPr id="128" name="CustomShape 3"/>
          <p:cNvSpPr/>
          <p:nvPr/>
        </p:nvSpPr>
        <p:spPr>
          <a:xfrm>
            <a:off x="3805920" y="3402720"/>
            <a:ext cx="16909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  Gil Gerard</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(Buck Rogers)</a:t>
            </a:r>
            <a:endParaRPr lang="en-US" sz="1800" b="0" strike="noStrike" spc="-1">
              <a:latin typeface="Arial"/>
            </a:endParaRPr>
          </a:p>
        </p:txBody>
      </p:sp>
      <p:sp>
        <p:nvSpPr>
          <p:cNvPr id="129" name="CustomShape 4"/>
          <p:cNvSpPr/>
          <p:nvPr/>
        </p:nvSpPr>
        <p:spPr>
          <a:xfrm>
            <a:off x="5956920" y="4832280"/>
            <a:ext cx="15663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Superman</a:t>
            </a:r>
            <a:endParaRPr lang="en-US" sz="1800" b="0" strike="noStrike" spc="-1">
              <a:latin typeface="Arial"/>
            </a:endParaRPr>
          </a:p>
        </p:txBody>
      </p:sp>
      <p:sp>
        <p:nvSpPr>
          <p:cNvPr id="130" name="CustomShape 5"/>
          <p:cNvSpPr/>
          <p:nvPr/>
        </p:nvSpPr>
        <p:spPr>
          <a:xfrm>
            <a:off x="542520" y="5864040"/>
            <a:ext cx="7403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When I wrote my first program at age 11, these were my heroes…</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850916" y="170167"/>
            <a:ext cx="9403920" cy="78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Today, these are my Heroes…</a:t>
            </a:r>
            <a:endParaRPr lang="en-US" sz="4200" b="0" strike="noStrike" spc="-1">
              <a:latin typeface="Arial"/>
            </a:endParaRPr>
          </a:p>
        </p:txBody>
      </p:sp>
      <p:pic>
        <p:nvPicPr>
          <p:cNvPr id="132" name="Picture 3"/>
          <p:cNvPicPr/>
          <p:nvPr/>
        </p:nvPicPr>
        <p:blipFill>
          <a:blip r:embed="rId2"/>
          <a:stretch/>
        </p:blipFill>
        <p:spPr>
          <a:xfrm>
            <a:off x="4653360" y="1671480"/>
            <a:ext cx="1150560" cy="1512360"/>
          </a:xfrm>
          <a:prstGeom prst="rect">
            <a:avLst/>
          </a:prstGeom>
          <a:ln>
            <a:noFill/>
          </a:ln>
        </p:spPr>
      </p:pic>
      <p:pic>
        <p:nvPicPr>
          <p:cNvPr id="133" name="Picture 2"/>
          <p:cNvPicPr/>
          <p:nvPr/>
        </p:nvPicPr>
        <p:blipFill>
          <a:blip r:embed="rId3"/>
          <a:stretch/>
        </p:blipFill>
        <p:spPr>
          <a:xfrm>
            <a:off x="2985480" y="2973240"/>
            <a:ext cx="1315440" cy="1542960"/>
          </a:xfrm>
          <a:prstGeom prst="rect">
            <a:avLst/>
          </a:prstGeom>
          <a:ln>
            <a:noFill/>
          </a:ln>
        </p:spPr>
      </p:pic>
      <p:pic>
        <p:nvPicPr>
          <p:cNvPr id="134" name="Picture 4"/>
          <p:cNvPicPr/>
          <p:nvPr/>
        </p:nvPicPr>
        <p:blipFill>
          <a:blip r:embed="rId4"/>
          <a:stretch/>
        </p:blipFill>
        <p:spPr>
          <a:xfrm>
            <a:off x="6247080" y="2974680"/>
            <a:ext cx="1518120" cy="1541520"/>
          </a:xfrm>
          <a:prstGeom prst="rect">
            <a:avLst/>
          </a:prstGeom>
          <a:ln>
            <a:noFill/>
          </a:ln>
        </p:spPr>
      </p:pic>
      <p:pic>
        <p:nvPicPr>
          <p:cNvPr id="135" name="Picture 6"/>
          <p:cNvPicPr/>
          <p:nvPr/>
        </p:nvPicPr>
        <p:blipFill>
          <a:blip r:embed="rId5"/>
          <a:stretch/>
        </p:blipFill>
        <p:spPr>
          <a:xfrm>
            <a:off x="4653360" y="3914280"/>
            <a:ext cx="1150560" cy="1504440"/>
          </a:xfrm>
          <a:prstGeom prst="rect">
            <a:avLst/>
          </a:prstGeom>
          <a:ln>
            <a:noFill/>
          </a:ln>
        </p:spPr>
      </p:pic>
      <p:sp>
        <p:nvSpPr>
          <p:cNvPr id="136" name="CustomShape 2"/>
          <p:cNvSpPr/>
          <p:nvPr/>
        </p:nvSpPr>
        <p:spPr>
          <a:xfrm>
            <a:off x="2993400" y="4583880"/>
            <a:ext cx="125820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Grace Hopper</a:t>
            </a:r>
            <a:endParaRPr lang="en-US" sz="1200" b="0" strike="noStrike" spc="-1">
              <a:latin typeface="Arial"/>
            </a:endParaRPr>
          </a:p>
        </p:txBody>
      </p:sp>
      <p:sp>
        <p:nvSpPr>
          <p:cNvPr id="137" name="CustomShape 3"/>
          <p:cNvSpPr/>
          <p:nvPr/>
        </p:nvSpPr>
        <p:spPr>
          <a:xfrm>
            <a:off x="4612320" y="3239640"/>
            <a:ext cx="123228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Edsgar Djikstra</a:t>
            </a:r>
            <a:endParaRPr lang="en-US" sz="1200" b="0" strike="noStrike" spc="-1">
              <a:latin typeface="Arial"/>
            </a:endParaRPr>
          </a:p>
        </p:txBody>
      </p:sp>
      <p:sp>
        <p:nvSpPr>
          <p:cNvPr id="138" name="CustomShape 4"/>
          <p:cNvSpPr/>
          <p:nvPr/>
        </p:nvSpPr>
        <p:spPr>
          <a:xfrm>
            <a:off x="6320520" y="4583880"/>
            <a:ext cx="137088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Doug Crockford</a:t>
            </a:r>
            <a:endParaRPr lang="en-US" sz="1200" b="0" strike="noStrike" spc="-1">
              <a:latin typeface="Arial"/>
            </a:endParaRPr>
          </a:p>
        </p:txBody>
      </p:sp>
      <p:sp>
        <p:nvSpPr>
          <p:cNvPr id="139" name="CustomShape 5"/>
          <p:cNvSpPr/>
          <p:nvPr/>
        </p:nvSpPr>
        <p:spPr>
          <a:xfrm>
            <a:off x="4662000" y="5419440"/>
            <a:ext cx="116208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Martin Fowler</a:t>
            </a:r>
            <a:endParaRPr lang="en-US" sz="1200" b="0" strike="noStrike" spc="-1">
              <a:latin typeface="Arial"/>
            </a:endParaRPr>
          </a:p>
        </p:txBody>
      </p:sp>
      <p:sp>
        <p:nvSpPr>
          <p:cNvPr id="140" name="CustomShape 6"/>
          <p:cNvSpPr/>
          <p:nvPr/>
        </p:nvSpPr>
        <p:spPr>
          <a:xfrm>
            <a:off x="461520" y="5899320"/>
            <a:ext cx="105742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FFFFFF"/>
                </a:solidFill>
                <a:latin typeface="Century Gothic"/>
                <a:ea typeface="DejaVu Sans"/>
              </a:rPr>
              <a:t>Each of these people brought a qualitative assessment of programs, programmers, and the processes that govern them </a:t>
            </a:r>
            <a:endParaRPr lang="en-US"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646200" y="452880"/>
            <a:ext cx="9403920" cy="70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Quotes </a:t>
            </a:r>
            <a:endParaRPr lang="en-US" sz="4200" b="0" strike="noStrike" spc="-1">
              <a:latin typeface="Arial"/>
            </a:endParaRPr>
          </a:p>
        </p:txBody>
      </p:sp>
      <p:sp>
        <p:nvSpPr>
          <p:cNvPr id="142" name="CustomShape 2"/>
          <p:cNvSpPr/>
          <p:nvPr/>
        </p:nvSpPr>
        <p:spPr>
          <a:xfrm>
            <a:off x="1103400" y="1194120"/>
            <a:ext cx="8946000" cy="505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dirty="0" err="1">
                <a:solidFill>
                  <a:srgbClr val="FFFFFF"/>
                </a:solidFill>
                <a:latin typeface="Century Gothic"/>
              </a:rPr>
              <a:t>Edsgar</a:t>
            </a:r>
            <a:r>
              <a:rPr lang="en-US" sz="2000" b="0" strike="noStrike" spc="-1" dirty="0">
                <a:solidFill>
                  <a:srgbClr val="FFFFFF"/>
                </a:solidFill>
                <a:latin typeface="Century Gothic"/>
              </a:rPr>
              <a:t> </a:t>
            </a:r>
            <a:r>
              <a:rPr lang="en-US" sz="2000" b="0" strike="noStrike" spc="-1" dirty="0" err="1">
                <a:solidFill>
                  <a:srgbClr val="FFFFFF"/>
                </a:solidFill>
                <a:latin typeface="Century Gothic"/>
              </a:rPr>
              <a:t>Djikstra</a:t>
            </a:r>
            <a:endParaRPr lang="en-US" sz="2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Computer Science is no more about computers than astronomy is about telescopes</a:t>
            </a:r>
            <a:r>
              <a:rPr lang="en-US" sz="1800" b="0" i="1" strike="noStrike" spc="-1" dirty="0">
                <a:solidFill>
                  <a:srgbClr val="FFFFFF"/>
                </a:solidFill>
                <a:latin typeface="Century Gothic"/>
              </a:rPr>
              <a:t>.</a:t>
            </a:r>
            <a:endParaRPr lang="en-US" sz="18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The quality of a programmer is inversely proportional to their use of the “GOTO” statement.</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The competent programmer is fully aware of the limited size of his own skull. He therefore approaches his task with full humility, and avoids clever tricks like the plague</a:t>
            </a:r>
            <a:r>
              <a:rPr lang="en-US" sz="1000" b="0" strike="noStrike" spc="-1" dirty="0">
                <a:solidFill>
                  <a:srgbClr val="FFFFFF"/>
                </a:solidFill>
                <a:latin typeface="Century Gothic"/>
              </a:rPr>
              <a:t>. </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Program testing can be used to show the presence of bugs, but never to show their absence!</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When you program you must be careful because the program also programs you!</a:t>
            </a:r>
            <a:endParaRPr lang="en-US" sz="1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1800" b="0" strike="noStrike" spc="-1" dirty="0">
                <a:solidFill>
                  <a:srgbClr val="FFFFFF"/>
                </a:solidFill>
                <a:latin typeface="Century Gothic"/>
              </a:rPr>
              <a:t>Grace Hopper</a:t>
            </a:r>
            <a:endParaRPr lang="en-US" sz="18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No computer is ever going to ask a new, reasonable question. It takes trained people to do that.</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The worst reason to continue to do something is “Because we’ve always done it that way”.</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It is often easier to ask for forgiveness than to ask for permission.</a:t>
            </a:r>
            <a:endParaRPr lang="en-US" sz="1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1800" b="0" strike="noStrike" spc="-1" dirty="0">
                <a:solidFill>
                  <a:srgbClr val="FFFFFF"/>
                </a:solidFill>
                <a:latin typeface="Century Gothic"/>
              </a:rPr>
              <a:t>Doug Crockford</a:t>
            </a:r>
            <a:endParaRPr lang="en-US" sz="18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The long-term value of software to an organization is in direct proportion to the quality of the codebase</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The best thing about JavaScript is its implementation of functions. It got almost everything right. But, as you should expect with JavaScript, it didn’t get everything right</a:t>
            </a:r>
            <a:endParaRPr lang="en-US" sz="1000" b="0" strike="noStrike" spc="-1" dirty="0">
              <a:latin typeface="Arial"/>
            </a:endParaRPr>
          </a:p>
          <a:p>
            <a:pPr marL="743040" lvl="1" indent="-285120">
              <a:lnSpc>
                <a:spcPct val="100000"/>
              </a:lnSpc>
              <a:spcBef>
                <a:spcPts val="1001"/>
              </a:spcBef>
              <a:buClr>
                <a:srgbClr val="8AD0D6"/>
              </a:buClr>
              <a:buSzPct val="80000"/>
              <a:buFont typeface="Wingdings 3" charset="2"/>
              <a:buChar char=""/>
            </a:pPr>
            <a:r>
              <a:rPr lang="en-US" sz="1000" b="0" i="1" strike="noStrike" spc="-1" dirty="0">
                <a:solidFill>
                  <a:srgbClr val="FFFFFF"/>
                </a:solidFill>
                <a:latin typeface="Century Gothic"/>
              </a:rPr>
              <a:t>Obsolete comments are worse than no comments.</a:t>
            </a:r>
            <a:br>
              <a:rPr dirty="0"/>
            </a:br>
            <a:r>
              <a:rPr lang="en-US" sz="1000" b="0" i="1" strike="noStrike" spc="-1" dirty="0">
                <a:solidFill>
                  <a:srgbClr val="FFFFFF"/>
                </a:solidFill>
                <a:latin typeface="Century Gothic"/>
              </a:rPr>
              <a:t> </a:t>
            </a:r>
            <a:endParaRPr lang="en-US" sz="10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646200" y="452880"/>
            <a:ext cx="9403920" cy="81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 brief summary of what is to come</a:t>
            </a:r>
            <a:endParaRPr lang="en-US" sz="4200" b="0" strike="noStrike" spc="-1">
              <a:latin typeface="Arial"/>
            </a:endParaRPr>
          </a:p>
        </p:txBody>
      </p:sp>
      <p:sp>
        <p:nvSpPr>
          <p:cNvPr id="144" name="CustomShape 2"/>
          <p:cNvSpPr/>
          <p:nvPr/>
        </p:nvSpPr>
        <p:spPr>
          <a:xfrm>
            <a:off x="772560" y="1572480"/>
            <a:ext cx="107632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“Why we code” – Machines don’t innovate, people do.  It is somewhat ironic that to maximize your innovative potential, you must assess and manage your people appropriately.  Recognize skill and encourage growth in your staff.  Build relationships and not fixed roles</a:t>
            </a:r>
            <a:endParaRPr lang="en-US" sz="1800" b="0" strike="noStrike" spc="-1">
              <a:latin typeface="Arial"/>
            </a:endParaRPr>
          </a:p>
        </p:txBody>
      </p:sp>
      <p:sp>
        <p:nvSpPr>
          <p:cNvPr id="145" name="CustomShape 3"/>
          <p:cNvSpPr/>
          <p:nvPr/>
        </p:nvSpPr>
        <p:spPr>
          <a:xfrm>
            <a:off x="772560" y="2803320"/>
            <a:ext cx="1090512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“The joy of not coding” – Innovation is hampered by bad code or systems that require excessive</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maintenance.  Through the leveraging of technique and design patterns, you can create applications that require less refactoring and maintenance, thus allowing for more innovation</a:t>
            </a:r>
            <a:endParaRPr lang="en-US" sz="1800" b="0" strike="noStrike" spc="-1">
              <a:latin typeface="Arial"/>
            </a:endParaRPr>
          </a:p>
        </p:txBody>
      </p:sp>
      <p:sp>
        <p:nvSpPr>
          <p:cNvPr id="146" name="CustomShape 4"/>
          <p:cNvSpPr/>
          <p:nvPr/>
        </p:nvSpPr>
        <p:spPr>
          <a:xfrm>
            <a:off x="772560" y="4087080"/>
            <a:ext cx="10790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“Fostering Innovation” – You might be an agile shop, but are you allowing for the members of your team to grow to become incubators of innovation?  Let’s pull it all together to show how through the Agile process, you can get the most out of the resources you have</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646200" y="452880"/>
            <a:ext cx="9403920" cy="74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Why we code…</a:t>
            </a:r>
            <a:endParaRPr lang="en-US" sz="4200" b="0" strike="noStrike" spc="-1">
              <a:latin typeface="Arial"/>
            </a:endParaRPr>
          </a:p>
        </p:txBody>
      </p:sp>
      <p:pic>
        <p:nvPicPr>
          <p:cNvPr id="148" name="Picture 2"/>
          <p:cNvPicPr/>
          <p:nvPr/>
        </p:nvPicPr>
        <p:blipFill>
          <a:blip r:embed="rId2"/>
          <a:stretch/>
        </p:blipFill>
        <p:spPr>
          <a:xfrm>
            <a:off x="709560" y="1639440"/>
            <a:ext cx="3689640" cy="2514240"/>
          </a:xfrm>
          <a:prstGeom prst="rect">
            <a:avLst/>
          </a:prstGeom>
          <a:ln>
            <a:noFill/>
          </a:ln>
        </p:spPr>
      </p:pic>
      <p:sp>
        <p:nvSpPr>
          <p:cNvPr id="149" name="CustomShape 2"/>
          <p:cNvSpPr/>
          <p:nvPr/>
        </p:nvSpPr>
        <p:spPr>
          <a:xfrm>
            <a:off x="5143320" y="1676880"/>
            <a:ext cx="58521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A lecture loosely based on the purpose behind the WWII information movies that attempted to explain how the U.S. ended up in a world wide war</a:t>
            </a:r>
            <a:endParaRPr lang="en-US" sz="1800" b="0" strike="noStrike" spc="-1">
              <a:latin typeface="Arial"/>
            </a:endParaRPr>
          </a:p>
        </p:txBody>
      </p:sp>
      <p:sp>
        <p:nvSpPr>
          <p:cNvPr id="150" name="CustomShape 3"/>
          <p:cNvSpPr/>
          <p:nvPr/>
        </p:nvSpPr>
        <p:spPr>
          <a:xfrm>
            <a:off x="5143320" y="3585600"/>
            <a:ext cx="637236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Helps bridge the gap between the developer’s mindset</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and the mindset of the manager</a:t>
            </a:r>
            <a:endParaRPr lang="en-US" sz="1800" b="0" strike="noStrike" spc="-1">
              <a:latin typeface="Arial"/>
            </a:endParaRPr>
          </a:p>
        </p:txBody>
      </p:sp>
      <p:sp>
        <p:nvSpPr>
          <p:cNvPr id="151" name="CustomShape 4"/>
          <p:cNvSpPr/>
          <p:nvPr/>
        </p:nvSpPr>
        <p:spPr>
          <a:xfrm>
            <a:off x="5143320" y="2783160"/>
            <a:ext cx="615168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Attempts to describe the motivations and mindset of the developer to the manager</a:t>
            </a:r>
            <a:endParaRPr lang="en-US" sz="1800" b="0" strike="noStrike" spc="-1">
              <a:latin typeface="Arial"/>
            </a:endParaRPr>
          </a:p>
        </p:txBody>
      </p:sp>
      <p:sp>
        <p:nvSpPr>
          <p:cNvPr id="152" name="CustomShape 5"/>
          <p:cNvSpPr/>
          <p:nvPr/>
        </p:nvSpPr>
        <p:spPr>
          <a:xfrm>
            <a:off x="782280" y="4637160"/>
            <a:ext cx="6724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Our goal is to maximize the individual developer’s potential</a:t>
            </a:r>
            <a:endParaRPr lang="en-US" sz="1800" b="0" strike="noStrike" spc="-1">
              <a:latin typeface="Arial"/>
            </a:endParaRPr>
          </a:p>
        </p:txBody>
      </p:sp>
      <p:sp>
        <p:nvSpPr>
          <p:cNvPr id="153" name="CustomShape 6"/>
          <p:cNvSpPr/>
          <p:nvPr/>
        </p:nvSpPr>
        <p:spPr>
          <a:xfrm>
            <a:off x="756360" y="5412240"/>
            <a:ext cx="89254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“Grow your developers before you grow your development team” – Rick Myers</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646200" y="452880"/>
            <a:ext cx="9403920" cy="66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Why We Code: The developer</a:t>
            </a:r>
            <a:endParaRPr lang="en-US" sz="4200" b="0" strike="noStrike" spc="-1">
              <a:latin typeface="Arial"/>
            </a:endParaRPr>
          </a:p>
        </p:txBody>
      </p:sp>
      <p:sp>
        <p:nvSpPr>
          <p:cNvPr id="155" name="CustomShape 2"/>
          <p:cNvSpPr/>
          <p:nvPr/>
        </p:nvSpPr>
        <p:spPr>
          <a:xfrm>
            <a:off x="1103400" y="1190160"/>
            <a:ext cx="8946000" cy="50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When asked why a developer chose their career, various answers often are often given</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“I liked computers when I was in high school”</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“I played video games, and wanted to know how they worked”</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“I wanted a stable job that was in demand”</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“I thought it was a good way to make money”</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“I liked solving problems”</a:t>
            </a:r>
            <a:endParaRPr lang="en-US" sz="1800" b="0" strike="noStrike" spc="-1">
              <a:latin typeface="Arial"/>
            </a:endParaRPr>
          </a:p>
          <a:p>
            <a:pPr>
              <a:lnSpc>
                <a:spcPct val="100000"/>
              </a:lnSpc>
            </a:pPr>
            <a:endParaRPr lang="en-US" sz="1800" b="0" strike="noStrike" spc="-1">
              <a:latin typeface="Arial"/>
            </a:endParaRPr>
          </a:p>
          <a:p>
            <a:pPr>
              <a:lnSpc>
                <a:spcPct val="100000"/>
              </a:lnSpc>
              <a:spcBef>
                <a:spcPts val="1001"/>
              </a:spcBef>
            </a:pPr>
            <a:r>
              <a:rPr lang="en-US" sz="2000" b="0" strike="noStrike" spc="-1">
                <a:solidFill>
                  <a:srgbClr val="FFFFFF"/>
                </a:solidFill>
                <a:latin typeface="Century Gothic"/>
              </a:rPr>
              <a:t>Let’s focus on the last point…</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540000" y="452880"/>
            <a:ext cx="9892080" cy="139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Problem Solving:  Instant Gratification</a:t>
            </a:r>
            <a:endParaRPr lang="en-US" sz="4200" b="0" strike="noStrike" spc="-1">
              <a:latin typeface="Arial"/>
            </a:endParaRPr>
          </a:p>
        </p:txBody>
      </p:sp>
      <p:sp>
        <p:nvSpPr>
          <p:cNvPr id="157" name="CustomShape 2"/>
          <p:cNvSpPr/>
          <p:nvPr/>
        </p:nvSpPr>
        <p:spPr>
          <a:xfrm>
            <a:off x="1103400" y="1359720"/>
            <a:ext cx="8946000" cy="488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Most developers enjoy solving problems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They enjoy the feeling of accomplishment when something gets done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There’s a certain “selfish” quality to gratification, particularly when something is “new” work</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They like it when people react positively to the work they have done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developer is different from other employees because in their role a certain amount of innovation is expected</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 word of encouragement goes a long way, but don’t pile it on… words are cheap</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An </a:t>
            </a:r>
            <a:r>
              <a:rPr lang="en-US" sz="2000" b="1" strike="noStrike" spc="-1">
                <a:solidFill>
                  <a:srgbClr val="FFFFFF"/>
                </a:solidFill>
                <a:latin typeface="Century Gothic"/>
              </a:rPr>
              <a:t>investment</a:t>
            </a:r>
            <a:r>
              <a:rPr lang="en-US" sz="2000" b="0" strike="noStrike" spc="-1">
                <a:solidFill>
                  <a:srgbClr val="FFFFFF"/>
                </a:solidFill>
                <a:latin typeface="Century Gothic"/>
              </a:rPr>
              <a:t> by managers and team leaders goes much further</a:t>
            </a:r>
            <a:endParaRPr lang="en-US"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646200" y="452880"/>
            <a:ext cx="9403920" cy="74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a:solidFill>
                  <a:srgbClr val="EBEBEB"/>
                </a:solidFill>
                <a:latin typeface="Century Gothic"/>
              </a:rPr>
              <a:t>The Developer: Their own worst enemy</a:t>
            </a:r>
            <a:endParaRPr lang="en-US" sz="3600" b="0" strike="noStrike" spc="-1">
              <a:latin typeface="Arial"/>
            </a:endParaRPr>
          </a:p>
        </p:txBody>
      </p:sp>
      <p:sp>
        <p:nvSpPr>
          <p:cNvPr id="159" name="CustomShape 2"/>
          <p:cNvSpPr/>
          <p:nvPr/>
        </p:nvSpPr>
        <p:spPr>
          <a:xfrm>
            <a:off x="1103400" y="1229760"/>
            <a:ext cx="8946000" cy="501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As developers solve problems, they run the risk of their egos growing</a:t>
            </a:r>
            <a:endParaRPr lang="en-US" sz="2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A developer with a giant ego is not only a problem to an organization, they are going to limit their own growth</a:t>
            </a:r>
            <a:endParaRPr lang="en-US" sz="2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“The biggest impediment to achieving greatness is believing that one is already great”</a:t>
            </a:r>
            <a:endParaRPr lang="en-US" sz="2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See “The Humble Programmer”, by </a:t>
            </a:r>
            <a:r>
              <a:rPr lang="en-US" sz="2000" b="0" strike="noStrike" spc="-1" dirty="0" err="1">
                <a:solidFill>
                  <a:srgbClr val="FFFFFF"/>
                </a:solidFill>
                <a:latin typeface="Century Gothic"/>
              </a:rPr>
              <a:t>Edsgar</a:t>
            </a:r>
            <a:r>
              <a:rPr lang="en-US" sz="2000" b="0" strike="noStrike" spc="-1" dirty="0">
                <a:solidFill>
                  <a:srgbClr val="FFFFFF"/>
                </a:solidFill>
                <a:latin typeface="Century Gothic"/>
              </a:rPr>
              <a:t> </a:t>
            </a:r>
            <a:r>
              <a:rPr lang="en-US" sz="2000" b="0" strike="noStrike" spc="-1" dirty="0" err="1">
                <a:solidFill>
                  <a:srgbClr val="FFFFFF"/>
                </a:solidFill>
                <a:latin typeface="Century Gothic"/>
              </a:rPr>
              <a:t>Djikstra</a:t>
            </a:r>
            <a:endParaRPr lang="en-US" sz="2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See “Egoless Programming”</a:t>
            </a:r>
            <a:endParaRPr lang="en-US" sz="2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When a developer’s ego exceeds their skill, they run the risk of encountering “Cognitive Dissonance”, and provoking a crisis in themselves and the team</a:t>
            </a:r>
            <a:endParaRPr lang="en-US" sz="2000" b="0" strike="noStrike" spc="-1" dirty="0">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dirty="0">
                <a:solidFill>
                  <a:srgbClr val="FFFFFF"/>
                </a:solidFill>
                <a:latin typeface="Century Gothic"/>
              </a:rPr>
              <a:t>Managing egos within a team is as much the responsibility of the manager as is product delivery</a:t>
            </a:r>
            <a:endParaRPr lang="en-US" sz="20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646200" y="452880"/>
            <a:ext cx="9403920" cy="75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Assessing Developers Personality</a:t>
            </a:r>
            <a:endParaRPr lang="en-US" sz="4200" b="0" strike="noStrike" spc="-1">
              <a:latin typeface="Arial"/>
            </a:endParaRPr>
          </a:p>
        </p:txBody>
      </p:sp>
      <p:sp>
        <p:nvSpPr>
          <p:cNvPr id="161" name="CustomShape 2"/>
          <p:cNvSpPr/>
          <p:nvPr/>
        </p:nvSpPr>
        <p:spPr>
          <a:xfrm>
            <a:off x="1103400" y="1359720"/>
            <a:ext cx="8946000" cy="488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 developer is not measured by physical strength, running speed, or how high they can jump</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developer’s muscle is their brain</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To get a feel for a developer’s potential, there are numerous psychological profile tools available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Myers-Briggs Type Indicator (MBTI)</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*S*J vs *N*P</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*N*J vs *F*P</a:t>
            </a:r>
            <a:endParaRPr lang="en-US" sz="18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Karen Horney’s “Three categories of needs”</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Compliant, Aggressive, Detached</a:t>
            </a:r>
            <a:endParaRPr lang="en-US" sz="18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Enneagram Spectrum</a:t>
            </a:r>
            <a:endParaRPr lang="en-US"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646200" y="452880"/>
            <a:ext cx="9403920" cy="139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Assessing Developer Skills</a:t>
            </a:r>
            <a:endParaRPr lang="en-US" sz="4200" b="0" strike="noStrike" spc="-1">
              <a:latin typeface="Arial"/>
            </a:endParaRPr>
          </a:p>
        </p:txBody>
      </p:sp>
      <p:sp>
        <p:nvSpPr>
          <p:cNvPr id="163" name="CustomShape 2"/>
          <p:cNvSpPr/>
          <p:nvPr/>
        </p:nvSpPr>
        <p:spPr>
          <a:xfrm>
            <a:off x="792360" y="1345680"/>
            <a:ext cx="10306080" cy="174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The </a:t>
            </a:r>
            <a:r>
              <a:rPr lang="en-US" sz="1800" b="1" strike="noStrike" spc="-1">
                <a:solidFill>
                  <a:srgbClr val="FFFFFF"/>
                </a:solidFill>
                <a:latin typeface="Century Gothic"/>
                <a:ea typeface="DejaVu Sans"/>
              </a:rPr>
              <a:t>Dunning–Kruger effect</a:t>
            </a:r>
            <a:r>
              <a:rPr lang="en-US" sz="1800" b="0" strike="noStrike" spc="-1">
                <a:solidFill>
                  <a:srgbClr val="FFFFFF"/>
                </a:solidFill>
                <a:latin typeface="Century Gothic"/>
                <a:ea typeface="DejaVu Sans"/>
              </a:rPr>
              <a:t> is a </a:t>
            </a:r>
            <a:r>
              <a:rPr lang="en-US" sz="1800" b="0" u="sng" strike="noStrike" spc="-1">
                <a:solidFill>
                  <a:srgbClr val="0000FF"/>
                </a:solidFill>
                <a:uFillTx/>
                <a:latin typeface="Century Gothic"/>
                <a:ea typeface="DejaVu Sans"/>
                <a:hlinkClick r:id="rId2"/>
              </a:rPr>
              <a:t>cognitive bias</a:t>
            </a:r>
            <a:r>
              <a:rPr lang="en-US" sz="1800" b="0" strike="noStrike" spc="-1">
                <a:solidFill>
                  <a:srgbClr val="FFFFFF"/>
                </a:solidFill>
                <a:latin typeface="Century Gothic"/>
                <a:ea typeface="DejaVu Sans"/>
              </a:rPr>
              <a:t> in which relatively unskilled individuals suffer from </a:t>
            </a:r>
            <a:r>
              <a:rPr lang="en-US" sz="1800" b="0" u="sng" strike="noStrike" spc="-1">
                <a:solidFill>
                  <a:srgbClr val="0000FF"/>
                </a:solidFill>
                <a:uFillTx/>
                <a:latin typeface="Century Gothic"/>
                <a:ea typeface="DejaVu Sans"/>
                <a:hlinkClick r:id="rId3"/>
              </a:rPr>
              <a:t>illusory superiority</a:t>
            </a:r>
            <a:r>
              <a:rPr lang="en-US" sz="1800" b="0" strike="noStrike" spc="-1">
                <a:solidFill>
                  <a:srgbClr val="FFFFFF"/>
                </a:solidFill>
                <a:latin typeface="Century Gothic"/>
                <a:ea typeface="DejaVu Sans"/>
              </a:rPr>
              <a:t>, mistakenly assessing their ability to be much higher than it really is. Dunning and Kruger attributed this bias to a </a:t>
            </a:r>
            <a:r>
              <a:rPr lang="en-US" sz="1800" b="0" u="sng" strike="noStrike" spc="-1">
                <a:solidFill>
                  <a:srgbClr val="0000FF"/>
                </a:solidFill>
                <a:uFillTx/>
                <a:latin typeface="Century Gothic"/>
                <a:ea typeface="DejaVu Sans"/>
                <a:hlinkClick r:id="rId4"/>
              </a:rPr>
              <a:t>metacognitive</a:t>
            </a:r>
            <a:r>
              <a:rPr lang="en-US" sz="1800" b="0" strike="noStrike" spc="-1">
                <a:solidFill>
                  <a:srgbClr val="FFFFFF"/>
                </a:solidFill>
                <a:latin typeface="Century Gothic"/>
                <a:ea typeface="DejaVu Sans"/>
              </a:rPr>
              <a:t> inability of the unskilled to recognize their own ineptitude and evaluate their own ability accurately.</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 Wikipedia</a:t>
            </a:r>
            <a:endParaRPr lang="en-US" sz="1800" b="0" strike="noStrike" spc="-1">
              <a:latin typeface="Arial"/>
            </a:endParaRPr>
          </a:p>
        </p:txBody>
      </p:sp>
      <p:sp>
        <p:nvSpPr>
          <p:cNvPr id="164" name="CustomShape 3"/>
          <p:cNvSpPr/>
          <p:nvPr/>
        </p:nvSpPr>
        <p:spPr>
          <a:xfrm>
            <a:off x="822960" y="5838840"/>
            <a:ext cx="831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It is OK to be incompetent at something… it is </a:t>
            </a:r>
            <a:r>
              <a:rPr lang="en-US" sz="1800" b="1" strike="noStrike" spc="-1">
                <a:solidFill>
                  <a:srgbClr val="FFFFFF"/>
                </a:solidFill>
                <a:latin typeface="Century Gothic"/>
                <a:ea typeface="DejaVu Sans"/>
              </a:rPr>
              <a:t>not</a:t>
            </a:r>
            <a:r>
              <a:rPr lang="en-US" sz="1800" b="0" strike="noStrike" spc="-1">
                <a:solidFill>
                  <a:srgbClr val="FFFFFF"/>
                </a:solidFill>
                <a:latin typeface="Century Gothic"/>
                <a:ea typeface="DejaVu Sans"/>
              </a:rPr>
              <a:t> OK to stay incompetent</a:t>
            </a:r>
            <a:endParaRPr lang="en-US" sz="1800" b="0" strike="noStrike" spc="-1">
              <a:latin typeface="Arial"/>
            </a:endParaRPr>
          </a:p>
        </p:txBody>
      </p:sp>
      <p:sp>
        <p:nvSpPr>
          <p:cNvPr id="165" name="CustomShape 4"/>
          <p:cNvSpPr/>
          <p:nvPr/>
        </p:nvSpPr>
        <p:spPr>
          <a:xfrm>
            <a:off x="934920" y="3804480"/>
            <a:ext cx="103730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Avoid “Gotcha” questions</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Never ask “on a scale from 1 to 10, how do you rate yourself 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Avoid complicated/ridiculous code challenges</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General programming challenges are OK</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Assess personality along with skills… skills are easier to develop than personalities</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Conversation about technologies can reveal competency</a:t>
            </a:r>
            <a:endParaRPr lang="en-US" sz="1800" b="0" strike="noStrike" spc="-1">
              <a:latin typeface="Arial"/>
            </a:endParaRPr>
          </a:p>
          <a:p>
            <a:pPr>
              <a:lnSpc>
                <a:spcPct val="100000"/>
              </a:lnSpc>
            </a:pPr>
            <a:endParaRPr lang="en-US" sz="1800" b="0" strike="noStrike" spc="-1">
              <a:latin typeface="Arial"/>
            </a:endParaRPr>
          </a:p>
        </p:txBody>
      </p:sp>
      <p:sp>
        <p:nvSpPr>
          <p:cNvPr id="166" name="CustomShape 5"/>
          <p:cNvSpPr/>
          <p:nvPr/>
        </p:nvSpPr>
        <p:spPr>
          <a:xfrm>
            <a:off x="794160" y="3292920"/>
            <a:ext cx="2863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Tips when assessing skills:</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646200" y="452880"/>
            <a:ext cx="9403920" cy="71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Who Am I?</a:t>
            </a:r>
            <a:endParaRPr lang="en-US" sz="4200" b="0" strike="noStrike" spc="-1">
              <a:latin typeface="Arial"/>
            </a:endParaRPr>
          </a:p>
        </p:txBody>
      </p:sp>
      <p:sp>
        <p:nvSpPr>
          <p:cNvPr id="91" name="CustomShape 2"/>
          <p:cNvSpPr/>
          <p:nvPr/>
        </p:nvSpPr>
        <p:spPr>
          <a:xfrm>
            <a:off x="1103400" y="1170720"/>
            <a:ext cx="8946000" cy="50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Former Technical Instructor for Fortune 10 companies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Wrote first computer program in 1981 at age 11  (36 years, 23 prof)</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Presently Architect over new product development at a Medicare/Medicaid/ACA claims processing company</a:t>
            </a:r>
            <a:endParaRPr lang="en-US"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646200" y="452880"/>
            <a:ext cx="9403920" cy="83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Lazy Programmers are the Best</a:t>
            </a:r>
            <a:endParaRPr lang="en-US" sz="4200" b="0" strike="noStrike" spc="-1">
              <a:latin typeface="Arial"/>
            </a:endParaRPr>
          </a:p>
        </p:txBody>
      </p:sp>
      <p:sp>
        <p:nvSpPr>
          <p:cNvPr id="168" name="CustomShape 2"/>
          <p:cNvSpPr/>
          <p:nvPr/>
        </p:nvSpPr>
        <p:spPr>
          <a:xfrm>
            <a:off x="1104120" y="1734120"/>
            <a:ext cx="8946000" cy="430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According to Larry Wall</a:t>
            </a:r>
            <a:r>
              <a:rPr lang="en-US" sz="2000" b="0" strike="noStrike" spc="-1" baseline="30000">
                <a:solidFill>
                  <a:srgbClr val="FFFFFF"/>
                </a:solidFill>
                <a:latin typeface="Century Gothic"/>
              </a:rPr>
              <a:t>(1)</a:t>
            </a:r>
            <a:r>
              <a:rPr lang="en-US" sz="2000" b="0" strike="noStrike" spc="-1">
                <a:solidFill>
                  <a:srgbClr val="FFFFFF"/>
                </a:solidFill>
                <a:latin typeface="Century Gothic"/>
              </a:rPr>
              <a:t>, the original author of the Perl programming language, there are </a:t>
            </a:r>
            <a:r>
              <a:rPr lang="en-US" sz="2000" b="1" strike="noStrike" spc="-1">
                <a:solidFill>
                  <a:srgbClr val="FFFFFF"/>
                </a:solidFill>
                <a:latin typeface="Century Gothic"/>
              </a:rPr>
              <a:t>three great virtues of a programmer</a:t>
            </a:r>
            <a:r>
              <a:rPr lang="en-US" sz="2000" b="0" strike="noStrike" spc="-1">
                <a:solidFill>
                  <a:srgbClr val="FFFFFF"/>
                </a:solidFill>
                <a:latin typeface="Century Gothic"/>
              </a:rPr>
              <a:t>; Laziness, Impatience and Hubris</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1" strike="noStrike" spc="-1">
                <a:solidFill>
                  <a:srgbClr val="FFFFFF"/>
                </a:solidFill>
                <a:latin typeface="Century Gothic"/>
              </a:rPr>
              <a:t>Laziness</a:t>
            </a:r>
            <a:r>
              <a:rPr lang="en-US" sz="1800" b="0" strike="noStrike" spc="-1">
                <a:solidFill>
                  <a:srgbClr val="FFFFFF"/>
                </a:solidFill>
                <a:latin typeface="Century Gothic"/>
              </a:rPr>
              <a:t>: The quality that makes you go to great effort to reduce overall energy expenditure. It makes you write labor-saving programs that other people will find useful and document what you wrote so you don't have to answer so many questions about it.</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1" strike="noStrike" spc="-1">
                <a:solidFill>
                  <a:srgbClr val="FFFFFF"/>
                </a:solidFill>
                <a:latin typeface="Century Gothic"/>
              </a:rPr>
              <a:t>Impatience</a:t>
            </a:r>
            <a:r>
              <a:rPr lang="en-US" sz="1800" b="0" strike="noStrike" spc="-1">
                <a:solidFill>
                  <a:srgbClr val="FFFFFF"/>
                </a:solidFill>
                <a:latin typeface="Century Gothic"/>
              </a:rPr>
              <a:t>: The anger you feel when the computer is being lazy. This makes you write programs that don't just react to your needs, but actually anticipate them. Or at least pretend to.</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1" strike="noStrike" spc="-1">
                <a:solidFill>
                  <a:srgbClr val="FFFFFF"/>
                </a:solidFill>
                <a:latin typeface="Century Gothic"/>
              </a:rPr>
              <a:t>Hubris</a:t>
            </a:r>
            <a:r>
              <a:rPr lang="en-US" sz="1800" b="0" strike="noStrike" spc="-1">
                <a:solidFill>
                  <a:srgbClr val="FFFFFF"/>
                </a:solidFill>
                <a:latin typeface="Century Gothic"/>
              </a:rPr>
              <a:t>: The quality that makes you write (and maintain) programs that other people won't want to say bad things about.</a:t>
            </a:r>
            <a:endParaRPr lang="en-US" sz="1800" b="0" strike="noStrike" spc="-1">
              <a:latin typeface="Arial"/>
            </a:endParaRPr>
          </a:p>
          <a:p>
            <a:pPr>
              <a:lnSpc>
                <a:spcPct val="100000"/>
              </a:lnSpc>
              <a:spcBef>
                <a:spcPts val="1001"/>
              </a:spcBef>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646200" y="452880"/>
            <a:ext cx="9403920" cy="70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East Coast vs West Coast</a:t>
            </a:r>
            <a:endParaRPr lang="en-US" sz="4200" b="0" strike="noStrike" spc="-1">
              <a:latin typeface="Arial"/>
            </a:endParaRPr>
          </a:p>
        </p:txBody>
      </p:sp>
      <p:graphicFrame>
        <p:nvGraphicFramePr>
          <p:cNvPr id="170" name="Table 2"/>
          <p:cNvGraphicFramePr/>
          <p:nvPr>
            <p:extLst>
              <p:ext uri="{D42A27DB-BD31-4B8C-83A1-F6EECF244321}">
                <p14:modId xmlns:p14="http://schemas.microsoft.com/office/powerpoint/2010/main" val="370762674"/>
              </p:ext>
            </p:extLst>
          </p:nvPr>
        </p:nvGraphicFramePr>
        <p:xfrm>
          <a:off x="690480" y="2014171"/>
          <a:ext cx="8444642" cy="3010589"/>
        </p:xfrm>
        <a:graphic>
          <a:graphicData uri="http://schemas.openxmlformats.org/drawingml/2006/table">
            <a:tbl>
              <a:tblPr/>
              <a:tblGrid>
                <a:gridCol w="4222134">
                  <a:extLst>
                    <a:ext uri="{9D8B030D-6E8A-4147-A177-3AD203B41FA5}">
                      <a16:colId xmlns:a16="http://schemas.microsoft.com/office/drawing/2014/main" val="20000"/>
                    </a:ext>
                  </a:extLst>
                </a:gridCol>
                <a:gridCol w="4222508">
                  <a:extLst>
                    <a:ext uri="{9D8B030D-6E8A-4147-A177-3AD203B41FA5}">
                      <a16:colId xmlns:a16="http://schemas.microsoft.com/office/drawing/2014/main" val="20001"/>
                    </a:ext>
                  </a:extLst>
                </a:gridCol>
              </a:tblGrid>
              <a:tr h="376324">
                <a:tc>
                  <a:txBody>
                    <a:bodyPr/>
                    <a:lstStyle/>
                    <a:p>
                      <a:pPr>
                        <a:lnSpc>
                          <a:spcPct val="100000"/>
                        </a:lnSpc>
                      </a:pPr>
                      <a:r>
                        <a:rPr lang="en-US" sz="1800" b="1" strike="noStrike" spc="-1" dirty="0">
                          <a:solidFill>
                            <a:srgbClr val="FFFFFF"/>
                          </a:solidFill>
                          <a:latin typeface="Century Gothic"/>
                        </a:rPr>
                        <a:t>East Coast (Frenetic)</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tc>
                  <a:txBody>
                    <a:bodyPr/>
                    <a:lstStyle/>
                    <a:p>
                      <a:pPr>
                        <a:lnSpc>
                          <a:spcPct val="100000"/>
                        </a:lnSpc>
                      </a:pPr>
                      <a:r>
                        <a:rPr lang="en-US" sz="1800" b="1" strike="noStrike" spc="-1">
                          <a:solidFill>
                            <a:srgbClr val="FFFFFF"/>
                          </a:solidFill>
                          <a:latin typeface="Century Gothic"/>
                        </a:rPr>
                        <a:t>West Coast (Innovative)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extLst>
                  <a:ext uri="{0D108BD9-81ED-4DB2-BD59-A6C34878D82A}">
                    <a16:rowId xmlns:a16="http://schemas.microsoft.com/office/drawing/2014/main" val="10000"/>
                  </a:ext>
                </a:extLst>
              </a:tr>
              <a:tr h="2634265">
                <a:tc>
                  <a:txBody>
                    <a:bodyPr/>
                    <a:lstStyle/>
                    <a:p>
                      <a:pPr>
                        <a:lnSpc>
                          <a:spcPct val="100000"/>
                        </a:lnSpc>
                      </a:pPr>
                      <a:r>
                        <a:rPr lang="en-US" sz="1800" b="0" strike="noStrike" spc="-1" dirty="0">
                          <a:solidFill>
                            <a:srgbClr val="000000"/>
                          </a:solidFill>
                          <a:latin typeface="Century Gothic"/>
                        </a:rPr>
                        <a:t>Compliance</a:t>
                      </a:r>
                      <a:endParaRPr lang="en-US" sz="1800" b="0" strike="noStrike" spc="-1" dirty="0">
                        <a:latin typeface="Arial"/>
                      </a:endParaRPr>
                    </a:p>
                    <a:p>
                      <a:pPr>
                        <a:lnSpc>
                          <a:spcPct val="100000"/>
                        </a:lnSpc>
                      </a:pPr>
                      <a:r>
                        <a:rPr lang="en-US" sz="1800" b="0" strike="noStrike" spc="-1" dirty="0">
                          <a:solidFill>
                            <a:srgbClr val="000000"/>
                          </a:solidFill>
                          <a:latin typeface="Century Gothic"/>
                        </a:rPr>
                        <a:t>Enforcement</a:t>
                      </a:r>
                      <a:endParaRPr lang="en-US" sz="1800" b="0" strike="noStrike" spc="-1" dirty="0">
                        <a:latin typeface="Arial"/>
                      </a:endParaRPr>
                    </a:p>
                    <a:p>
                      <a:pPr>
                        <a:lnSpc>
                          <a:spcPct val="100000"/>
                        </a:lnSpc>
                      </a:pPr>
                      <a:r>
                        <a:rPr lang="en-US" sz="1800" b="0" strike="noStrike" spc="-1" dirty="0">
                          <a:solidFill>
                            <a:srgbClr val="000000"/>
                          </a:solidFill>
                          <a:latin typeface="Century Gothic"/>
                        </a:rPr>
                        <a:t>Process</a:t>
                      </a:r>
                      <a:endParaRPr lang="en-US" sz="1800" b="0" strike="noStrike" spc="-1" dirty="0">
                        <a:latin typeface="Arial"/>
                      </a:endParaRPr>
                    </a:p>
                    <a:p>
                      <a:pPr>
                        <a:lnSpc>
                          <a:spcPct val="100000"/>
                        </a:lnSpc>
                      </a:pPr>
                      <a:r>
                        <a:rPr lang="en-US" sz="1800" b="0" strike="noStrike" spc="-1" dirty="0">
                          <a:solidFill>
                            <a:srgbClr val="000000"/>
                          </a:solidFill>
                          <a:latin typeface="Century Gothic"/>
                        </a:rPr>
                        <a:t>Standards</a:t>
                      </a:r>
                      <a:endParaRPr lang="en-US" sz="1800" b="0" strike="noStrike" spc="-1" dirty="0">
                        <a:latin typeface="Arial"/>
                      </a:endParaRPr>
                    </a:p>
                    <a:p>
                      <a:pPr>
                        <a:lnSpc>
                          <a:spcPct val="100000"/>
                        </a:lnSpc>
                      </a:pPr>
                      <a:r>
                        <a:rPr lang="en-US" sz="1800" b="0" strike="noStrike" spc="-1" dirty="0">
                          <a:solidFill>
                            <a:srgbClr val="000000"/>
                          </a:solidFill>
                          <a:latin typeface="Century Gothic"/>
                        </a:rPr>
                        <a:t>Values obedience</a:t>
                      </a:r>
                      <a:endParaRPr lang="en-US" sz="1800" b="0" strike="noStrike" spc="-1" dirty="0">
                        <a:latin typeface="Arial"/>
                      </a:endParaRPr>
                    </a:p>
                    <a:p>
                      <a:pPr>
                        <a:lnSpc>
                          <a:spcPct val="100000"/>
                        </a:lnSpc>
                      </a:pPr>
                      <a:r>
                        <a:rPr lang="en-US" sz="1800" b="0" strike="noStrike" spc="-1" dirty="0">
                          <a:solidFill>
                            <a:srgbClr val="000000"/>
                          </a:solidFill>
                          <a:latin typeface="Century Gothic"/>
                        </a:rPr>
                        <a:t>Stability &amp; Continuation</a:t>
                      </a:r>
                      <a:endParaRPr lang="en-US" sz="1800" b="0" strike="noStrike" spc="-1" dirty="0">
                        <a:latin typeface="Arial"/>
                      </a:endParaRPr>
                    </a:p>
                    <a:p>
                      <a:pPr>
                        <a:lnSpc>
                          <a:spcPct val="100000"/>
                        </a:lnSpc>
                      </a:pPr>
                      <a:r>
                        <a:rPr lang="en-US" sz="1800" b="0" strike="noStrike" spc="-1" dirty="0">
                          <a:solidFill>
                            <a:srgbClr val="000000"/>
                          </a:solidFill>
                          <a:latin typeface="Century Gothic"/>
                        </a:rPr>
                        <a:t>Defined Roles &amp; Hierarchy</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Century Gothic"/>
                        </a:rPr>
                        <a:t>And the list goes on…</a:t>
                      </a:r>
                      <a:endParaRPr lang="en-US"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tc>
                  <a:txBody>
                    <a:bodyPr/>
                    <a:lstStyle/>
                    <a:p>
                      <a:pPr>
                        <a:lnSpc>
                          <a:spcPct val="100000"/>
                        </a:lnSpc>
                      </a:pPr>
                      <a:r>
                        <a:rPr lang="en-US" sz="1800" b="0" strike="noStrike" spc="-1" dirty="0">
                          <a:solidFill>
                            <a:srgbClr val="000000"/>
                          </a:solidFill>
                          <a:latin typeface="Century Gothic"/>
                        </a:rPr>
                        <a:t>Consensus</a:t>
                      </a:r>
                      <a:endParaRPr lang="en-US" sz="1800" b="0" strike="noStrike" spc="-1" dirty="0">
                        <a:latin typeface="Arial"/>
                      </a:endParaRPr>
                    </a:p>
                    <a:p>
                      <a:pPr>
                        <a:lnSpc>
                          <a:spcPct val="100000"/>
                        </a:lnSpc>
                      </a:pPr>
                      <a:r>
                        <a:rPr lang="en-US" sz="1800" b="0" strike="noStrike" spc="-1" dirty="0">
                          <a:solidFill>
                            <a:srgbClr val="000000"/>
                          </a:solidFill>
                          <a:latin typeface="Century Gothic"/>
                        </a:rPr>
                        <a:t>Empowerment</a:t>
                      </a:r>
                      <a:endParaRPr lang="en-US" sz="1800" b="0" strike="noStrike" spc="-1" dirty="0">
                        <a:latin typeface="Arial"/>
                      </a:endParaRPr>
                    </a:p>
                    <a:p>
                      <a:pPr>
                        <a:lnSpc>
                          <a:spcPct val="100000"/>
                        </a:lnSpc>
                      </a:pPr>
                      <a:r>
                        <a:rPr lang="en-US" sz="1800" b="0" strike="noStrike" spc="-1" dirty="0">
                          <a:solidFill>
                            <a:srgbClr val="000000"/>
                          </a:solidFill>
                          <a:latin typeface="Century Gothic"/>
                        </a:rPr>
                        <a:t>Relationships</a:t>
                      </a:r>
                      <a:endParaRPr lang="en-US" sz="1800" b="0" strike="noStrike" spc="-1" dirty="0">
                        <a:latin typeface="Arial"/>
                      </a:endParaRPr>
                    </a:p>
                    <a:p>
                      <a:pPr>
                        <a:lnSpc>
                          <a:spcPct val="100000"/>
                        </a:lnSpc>
                      </a:pPr>
                      <a:r>
                        <a:rPr lang="en-US" sz="1800" b="0" strike="noStrike" spc="-1" dirty="0">
                          <a:solidFill>
                            <a:srgbClr val="000000"/>
                          </a:solidFill>
                          <a:latin typeface="Century Gothic"/>
                        </a:rPr>
                        <a:t>Flexibility</a:t>
                      </a:r>
                      <a:endParaRPr lang="en-US" sz="1800" b="0" strike="noStrike" spc="-1" dirty="0">
                        <a:latin typeface="Arial"/>
                      </a:endParaRPr>
                    </a:p>
                    <a:p>
                      <a:pPr>
                        <a:lnSpc>
                          <a:spcPct val="100000"/>
                        </a:lnSpc>
                      </a:pPr>
                      <a:r>
                        <a:rPr lang="en-US" sz="1800" b="0" strike="noStrike" spc="-1" dirty="0">
                          <a:solidFill>
                            <a:srgbClr val="000000"/>
                          </a:solidFill>
                          <a:latin typeface="Century Gothic"/>
                        </a:rPr>
                        <a:t>Values opinions</a:t>
                      </a:r>
                      <a:endParaRPr lang="en-US" sz="1800" b="0" strike="noStrike" spc="-1" dirty="0">
                        <a:latin typeface="Arial"/>
                      </a:endParaRPr>
                    </a:p>
                    <a:p>
                      <a:pPr>
                        <a:lnSpc>
                          <a:spcPct val="100000"/>
                        </a:lnSpc>
                      </a:pPr>
                      <a:r>
                        <a:rPr lang="en-US" sz="1800" b="0" strike="noStrike" spc="-1" dirty="0">
                          <a:solidFill>
                            <a:srgbClr val="000000"/>
                          </a:solidFill>
                          <a:latin typeface="Century Gothic"/>
                        </a:rPr>
                        <a:t>Change and renewal</a:t>
                      </a:r>
                      <a:endParaRPr lang="en-US" sz="1800" b="0" strike="noStrike" spc="-1" dirty="0">
                        <a:latin typeface="Arial"/>
                      </a:endParaRPr>
                    </a:p>
                    <a:p>
                      <a:pPr>
                        <a:lnSpc>
                          <a:spcPct val="100000"/>
                        </a:lnSpc>
                      </a:pPr>
                      <a:r>
                        <a:rPr lang="en-US" sz="1800" b="0" strike="noStrike" spc="-1" dirty="0">
                          <a:solidFill>
                            <a:srgbClr val="000000"/>
                          </a:solidFill>
                          <a:latin typeface="Century Gothic"/>
                        </a:rPr>
                        <a:t>Egalitarian</a:t>
                      </a:r>
                      <a:endParaRPr lang="en-US"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extLst>
                  <a:ext uri="{0D108BD9-81ED-4DB2-BD59-A6C34878D82A}">
                    <a16:rowId xmlns:a16="http://schemas.microsoft.com/office/drawing/2014/main" val="10001"/>
                  </a:ext>
                </a:extLst>
              </a:tr>
            </a:tbl>
          </a:graphicData>
        </a:graphic>
      </p:graphicFrame>
      <p:sp>
        <p:nvSpPr>
          <p:cNvPr id="171" name="CustomShape 3"/>
          <p:cNvSpPr/>
          <p:nvPr/>
        </p:nvSpPr>
        <p:spPr>
          <a:xfrm>
            <a:off x="690480" y="5194800"/>
            <a:ext cx="757512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FFFFFF"/>
                </a:solidFill>
                <a:latin typeface="Century Gothic"/>
                <a:ea typeface="DejaVu Sans"/>
              </a:rPr>
              <a:t>In an East Coast environment, activity is often mistaken for progress</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FF"/>
                </a:solidFill>
                <a:latin typeface="Century Gothic"/>
                <a:ea typeface="DejaVu Sans"/>
              </a:rPr>
              <a:t>See “The Five Factors” for more on finding workplace bliss</a:t>
            </a:r>
            <a:endParaRPr lang="en-US" sz="1800" b="0" strike="noStrike" spc="-1" dirty="0">
              <a:latin typeface="Arial"/>
            </a:endParaRPr>
          </a:p>
        </p:txBody>
      </p:sp>
      <p:sp>
        <p:nvSpPr>
          <p:cNvPr id="172" name="CustomShape 4"/>
          <p:cNvSpPr/>
          <p:nvPr/>
        </p:nvSpPr>
        <p:spPr>
          <a:xfrm>
            <a:off x="675000" y="1288800"/>
            <a:ext cx="5103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What kind of an environment is right for you?</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646200" y="452880"/>
            <a:ext cx="9403920" cy="10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The Joy Of Not Coding</a:t>
            </a:r>
            <a:endParaRPr lang="en-US" sz="4200" b="0" strike="noStrike" spc="-1">
              <a:latin typeface="Arial"/>
            </a:endParaRPr>
          </a:p>
        </p:txBody>
      </p:sp>
      <p:sp>
        <p:nvSpPr>
          <p:cNvPr id="174" name="CustomShape 2"/>
          <p:cNvSpPr/>
          <p:nvPr/>
        </p:nvSpPr>
        <p:spPr>
          <a:xfrm>
            <a:off x="1103400" y="1410840"/>
            <a:ext cx="8946000" cy="483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No matter how many “ninja rock-stars” are on your team, that might not be enough to get over…</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Poorly written code</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Poorly constructed systems</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Inconsistencies </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Too much Technical Debt</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Poor/No documentation</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Over-reliance on one or a few team members</a:t>
            </a:r>
            <a:endParaRPr lang="en-US" sz="1800" b="0" strike="noStrike" spc="-1">
              <a:latin typeface="Arial"/>
            </a:endParaRPr>
          </a:p>
          <a:p>
            <a:pPr>
              <a:lnSpc>
                <a:spcPct val="100000"/>
              </a:lnSpc>
              <a:spcBef>
                <a:spcPts val="1001"/>
              </a:spcBef>
            </a:pPr>
            <a:endParaRPr lang="en-US" sz="1800" b="0" strike="noStrike" spc="-1">
              <a:latin typeface="Arial"/>
            </a:endParaRPr>
          </a:p>
          <a:p>
            <a:pPr>
              <a:lnSpc>
                <a:spcPct val="100000"/>
              </a:lnSpc>
              <a:spcBef>
                <a:spcPts val="1001"/>
              </a:spcBef>
            </a:pPr>
            <a:r>
              <a:rPr lang="en-US" sz="2000" b="0" i="1" u="sng" strike="noStrike" spc="-1">
                <a:solidFill>
                  <a:srgbClr val="FFFFFF"/>
                </a:solidFill>
                <a:uFillTx/>
                <a:latin typeface="Century Gothic"/>
              </a:rPr>
              <a:t>The best code is no code at all</a:t>
            </a:r>
            <a:r>
              <a:rPr lang="en-US" sz="2000" b="0" strike="noStrike" spc="-1">
                <a:solidFill>
                  <a:srgbClr val="FFFFFF"/>
                </a:solidFill>
                <a:latin typeface="Century Gothic"/>
              </a:rPr>
              <a:t>!  (</a:t>
            </a:r>
            <a:r>
              <a:rPr lang="en-US" sz="2000" b="0" strike="noStrike" spc="-1">
                <a:solidFill>
                  <a:srgbClr val="FFFFFF"/>
                </a:solidFill>
                <a:latin typeface="Wingdings"/>
              </a:rPr>
              <a:t></a:t>
            </a:r>
            <a:r>
              <a:rPr lang="en-US" sz="2000" b="0" strike="noStrike" spc="-1">
                <a:solidFill>
                  <a:srgbClr val="FFFFFF"/>
                </a:solidFill>
                <a:latin typeface="Century Gothic"/>
              </a:rPr>
              <a:t> Google that…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646200" y="452880"/>
            <a:ext cx="9403920" cy="82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Enemy #1:  Software Entropy</a:t>
            </a:r>
            <a:endParaRPr lang="en-US" sz="4200" b="0" strike="noStrike" spc="-1">
              <a:latin typeface="Arial"/>
            </a:endParaRPr>
          </a:p>
        </p:txBody>
      </p:sp>
      <p:sp>
        <p:nvSpPr>
          <p:cNvPr id="176" name="CustomShape 2"/>
          <p:cNvSpPr/>
          <p:nvPr/>
        </p:nvSpPr>
        <p:spPr>
          <a:xfrm>
            <a:off x="819720" y="1706760"/>
            <a:ext cx="183960" cy="253080"/>
          </a:xfrm>
          <a:prstGeom prst="rect">
            <a:avLst/>
          </a:prstGeom>
          <a:noFill/>
          <a:ln>
            <a:noFill/>
          </a:ln>
        </p:spPr>
        <p:style>
          <a:lnRef idx="0">
            <a:scrgbClr r="0" g="0" b="0"/>
          </a:lnRef>
          <a:fillRef idx="0">
            <a:scrgbClr r="0" g="0" b="0"/>
          </a:fillRef>
          <a:effectRef idx="0">
            <a:scrgbClr r="0" g="0" b="0"/>
          </a:effectRef>
          <a:fontRef idx="minor"/>
        </p:style>
      </p:sp>
      <p:sp>
        <p:nvSpPr>
          <p:cNvPr id="177" name="CustomShape 3"/>
          <p:cNvSpPr/>
          <p:nvPr/>
        </p:nvSpPr>
        <p:spPr>
          <a:xfrm>
            <a:off x="799200" y="1464120"/>
            <a:ext cx="10481400" cy="36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A work on </a:t>
            </a:r>
            <a:r>
              <a:rPr lang="en-US" sz="1800" b="0" u="sng" strike="noStrike" spc="-1">
                <a:solidFill>
                  <a:srgbClr val="0000FF"/>
                </a:solidFill>
                <a:uFillTx/>
                <a:latin typeface="Century Gothic"/>
                <a:ea typeface="DejaVu Sans"/>
                <a:hlinkClick r:id="rId2"/>
              </a:rPr>
              <a:t>software engineering</a:t>
            </a:r>
            <a:r>
              <a:rPr lang="en-US" sz="1800" b="0" strike="noStrike" spc="-1">
                <a:solidFill>
                  <a:srgbClr val="FFFFFF"/>
                </a:solidFill>
                <a:latin typeface="Century Gothic"/>
                <a:ea typeface="DejaVu Sans"/>
              </a:rPr>
              <a:t> by </a:t>
            </a:r>
            <a:r>
              <a:rPr lang="en-US" sz="1800" b="0" u="sng" strike="noStrike" spc="-1">
                <a:solidFill>
                  <a:srgbClr val="0000FF"/>
                </a:solidFill>
                <a:uFillTx/>
                <a:latin typeface="Century Gothic"/>
                <a:ea typeface="DejaVu Sans"/>
                <a:hlinkClick r:id="rId3"/>
              </a:rPr>
              <a:t>Ivar Jacobson</a:t>
            </a:r>
            <a:r>
              <a:rPr lang="en-US" sz="1800" b="0" strike="noStrike" spc="-1">
                <a:solidFill>
                  <a:srgbClr val="FFFFFF"/>
                </a:solidFill>
                <a:latin typeface="Century Gothic"/>
                <a:ea typeface="DejaVu Sans"/>
              </a:rPr>
              <a:t> et al. describes </a:t>
            </a:r>
            <a:r>
              <a:rPr lang="en-US" sz="1800" b="1" strike="noStrike" spc="-1">
                <a:solidFill>
                  <a:srgbClr val="FFFFFF"/>
                </a:solidFill>
                <a:latin typeface="Century Gothic"/>
                <a:ea typeface="DejaVu Sans"/>
              </a:rPr>
              <a:t>software entropy</a:t>
            </a:r>
            <a:r>
              <a:rPr lang="en-US" sz="1800" b="0" strike="noStrike" spc="-1">
                <a:solidFill>
                  <a:srgbClr val="FFFFFF"/>
                </a:solidFill>
                <a:latin typeface="Century Gothic"/>
                <a:ea typeface="DejaVu Sans"/>
              </a:rPr>
              <a:t> as follows:</a:t>
            </a:r>
            <a:endParaRPr lang="en-US" sz="1800" b="0" strike="noStrike" spc="-1">
              <a:latin typeface="Arial"/>
            </a:endParaRPr>
          </a:p>
        </p:txBody>
      </p:sp>
      <p:sp>
        <p:nvSpPr>
          <p:cNvPr id="178" name="CustomShape 4"/>
          <p:cNvSpPr/>
          <p:nvPr/>
        </p:nvSpPr>
        <p:spPr>
          <a:xfrm>
            <a:off x="1092600" y="2016720"/>
            <a:ext cx="10076760" cy="59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0" strike="noStrike" spc="-1">
                <a:solidFill>
                  <a:srgbClr val="FFFFFF"/>
                </a:solidFill>
                <a:latin typeface="Century Gothic"/>
                <a:ea typeface="DejaVu Sans"/>
              </a:rPr>
              <a:t>The </a:t>
            </a:r>
            <a:r>
              <a:rPr lang="en-US" sz="1100" b="0" u="sng" strike="noStrike" spc="-1">
                <a:solidFill>
                  <a:srgbClr val="0000FF"/>
                </a:solidFill>
                <a:uFillTx/>
                <a:latin typeface="Century Gothic"/>
                <a:ea typeface="DejaVu Sans"/>
                <a:hlinkClick r:id="rId4"/>
              </a:rPr>
              <a:t>second law of thermodynamics</a:t>
            </a:r>
            <a:r>
              <a:rPr lang="en-US" sz="1100" b="0" strike="noStrike" spc="-1">
                <a:solidFill>
                  <a:srgbClr val="FFFFFF"/>
                </a:solidFill>
                <a:latin typeface="Century Gothic"/>
                <a:ea typeface="DejaVu Sans"/>
              </a:rPr>
              <a:t>, in principle, states that a </a:t>
            </a:r>
            <a:r>
              <a:rPr lang="en-US" sz="1100" b="0" u="sng" strike="noStrike" spc="-1">
                <a:solidFill>
                  <a:srgbClr val="0000FF"/>
                </a:solidFill>
                <a:uFillTx/>
                <a:latin typeface="Century Gothic"/>
                <a:ea typeface="DejaVu Sans"/>
                <a:hlinkClick r:id="rId5"/>
              </a:rPr>
              <a:t>closed system</a:t>
            </a:r>
            <a:r>
              <a:rPr lang="en-US" sz="1100" b="0" strike="noStrike" spc="-1">
                <a:solidFill>
                  <a:srgbClr val="FFFFFF"/>
                </a:solidFill>
                <a:latin typeface="Century Gothic"/>
                <a:ea typeface="DejaVu Sans"/>
              </a:rPr>
              <a:t>'s </a:t>
            </a:r>
            <a:r>
              <a:rPr lang="en-US" sz="1100" b="0" u="sng" strike="noStrike" spc="-1">
                <a:solidFill>
                  <a:srgbClr val="0000FF"/>
                </a:solidFill>
                <a:uFillTx/>
                <a:latin typeface="Century Gothic"/>
                <a:ea typeface="DejaVu Sans"/>
                <a:hlinkClick r:id="rId6"/>
              </a:rPr>
              <a:t>disorder</a:t>
            </a:r>
            <a:r>
              <a:rPr lang="en-US" sz="1100" b="0" strike="noStrike" spc="-1">
                <a:solidFill>
                  <a:srgbClr val="FFFFFF"/>
                </a:solidFill>
                <a:latin typeface="Century Gothic"/>
                <a:ea typeface="DejaVu Sans"/>
              </a:rPr>
              <a:t> cannot be reduced, it can only remain unchanged or increased. A measure of this disorder is </a:t>
            </a:r>
            <a:r>
              <a:rPr lang="en-US" sz="1100" b="0" u="sng" strike="noStrike" spc="-1">
                <a:solidFill>
                  <a:srgbClr val="0000FF"/>
                </a:solidFill>
                <a:uFillTx/>
                <a:latin typeface="Century Gothic"/>
                <a:ea typeface="DejaVu Sans"/>
                <a:hlinkClick r:id="rId7"/>
              </a:rPr>
              <a:t>entropy</a:t>
            </a:r>
            <a:r>
              <a:rPr lang="en-US" sz="1100" b="0" strike="noStrike" spc="-1">
                <a:solidFill>
                  <a:srgbClr val="FFFFFF"/>
                </a:solidFill>
                <a:latin typeface="Century Gothic"/>
                <a:ea typeface="DejaVu Sans"/>
              </a:rPr>
              <a:t>. This law also seems plausible for </a:t>
            </a:r>
            <a:r>
              <a:rPr lang="en-US" sz="1100" b="0" u="sng" strike="noStrike" spc="-1">
                <a:solidFill>
                  <a:srgbClr val="0000FF"/>
                </a:solidFill>
                <a:uFillTx/>
                <a:latin typeface="Century Gothic"/>
                <a:ea typeface="DejaVu Sans"/>
                <a:hlinkClick r:id="rId8"/>
              </a:rPr>
              <a:t>software systems</a:t>
            </a:r>
            <a:r>
              <a:rPr lang="en-US" sz="1100" b="0" strike="noStrike" spc="-1">
                <a:solidFill>
                  <a:srgbClr val="FFFFFF"/>
                </a:solidFill>
                <a:latin typeface="Century Gothic"/>
                <a:ea typeface="DejaVu Sans"/>
              </a:rPr>
              <a:t>; as a system is modified, its disorder, or entropy, always increases. This is known as </a:t>
            </a:r>
            <a:r>
              <a:rPr lang="en-US" sz="1100" b="1" strike="noStrike" spc="-1">
                <a:solidFill>
                  <a:srgbClr val="FFFFFF"/>
                </a:solidFill>
                <a:latin typeface="Century Gothic"/>
                <a:ea typeface="DejaVu Sans"/>
              </a:rPr>
              <a:t>software entropy</a:t>
            </a:r>
            <a:r>
              <a:rPr lang="en-US" sz="1100" b="0" strike="noStrike" spc="-1">
                <a:solidFill>
                  <a:srgbClr val="FFFFFF"/>
                </a:solidFill>
                <a:latin typeface="Century Gothic"/>
                <a:ea typeface="DejaVu Sans"/>
              </a:rPr>
              <a:t>.</a:t>
            </a:r>
            <a:endParaRPr lang="en-US" sz="1100" b="0" strike="noStrike" spc="-1">
              <a:latin typeface="Arial"/>
            </a:endParaRPr>
          </a:p>
        </p:txBody>
      </p:sp>
      <p:sp>
        <p:nvSpPr>
          <p:cNvPr id="179" name="CustomShape 5"/>
          <p:cNvSpPr/>
          <p:nvPr/>
        </p:nvSpPr>
        <p:spPr>
          <a:xfrm>
            <a:off x="1092600" y="3038760"/>
            <a:ext cx="9695160" cy="119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buClr>
                <a:srgbClr val="FFFFFF"/>
              </a:buClr>
              <a:buFont typeface="Century Gothic"/>
              <a:buAutoNum type="arabicPeriod"/>
            </a:pPr>
            <a:r>
              <a:rPr lang="en-US" sz="1800" b="0" strike="noStrike" spc="-1">
                <a:solidFill>
                  <a:srgbClr val="FFFFFF"/>
                </a:solidFill>
                <a:latin typeface="Century Gothic"/>
                <a:ea typeface="DejaVu Sans"/>
              </a:rPr>
              <a:t>A </a:t>
            </a:r>
            <a:r>
              <a:rPr lang="en-US" sz="1800" b="0" u="sng" strike="noStrike" spc="-1">
                <a:solidFill>
                  <a:srgbClr val="0000FF"/>
                </a:solidFill>
                <a:uFillTx/>
                <a:latin typeface="Century Gothic"/>
                <a:ea typeface="DejaVu Sans"/>
                <a:hlinkClick r:id="rId9"/>
              </a:rPr>
              <a:t>computer program</a:t>
            </a:r>
            <a:r>
              <a:rPr lang="en-US" sz="1800" b="0" strike="noStrike" spc="-1">
                <a:solidFill>
                  <a:srgbClr val="FFFFFF"/>
                </a:solidFill>
                <a:latin typeface="Century Gothic"/>
                <a:ea typeface="DejaVu Sans"/>
              </a:rPr>
              <a:t> that is used will be modified</a:t>
            </a:r>
            <a:endParaRPr lang="en-US" sz="1800" b="0" strike="noStrike" spc="-1">
              <a:latin typeface="Arial"/>
            </a:endParaRPr>
          </a:p>
          <a:p>
            <a:pPr marL="343080" indent="-342360">
              <a:lnSpc>
                <a:spcPct val="100000"/>
              </a:lnSpc>
              <a:buClr>
                <a:srgbClr val="FFFFFF"/>
              </a:buClr>
              <a:buFont typeface="Century Gothic"/>
              <a:buAutoNum type="arabicPeriod"/>
            </a:pPr>
            <a:r>
              <a:rPr lang="en-US" sz="1800" b="0" strike="noStrike" spc="-1">
                <a:solidFill>
                  <a:srgbClr val="FFFFFF"/>
                </a:solidFill>
                <a:latin typeface="Century Gothic"/>
                <a:ea typeface="DejaVu Sans"/>
              </a:rPr>
              <a:t>When a program is modified, its </a:t>
            </a:r>
            <a:r>
              <a:rPr lang="en-US" sz="1800" b="0" u="sng" strike="noStrike" spc="-1">
                <a:solidFill>
                  <a:srgbClr val="0000FF"/>
                </a:solidFill>
                <a:uFillTx/>
                <a:latin typeface="Century Gothic"/>
                <a:ea typeface="DejaVu Sans"/>
                <a:hlinkClick r:id="rId10"/>
              </a:rPr>
              <a:t>complexity</a:t>
            </a:r>
            <a:r>
              <a:rPr lang="en-US" sz="1800" b="0" strike="noStrike" spc="-1">
                <a:solidFill>
                  <a:srgbClr val="FFFFFF"/>
                </a:solidFill>
                <a:latin typeface="Century Gothic"/>
                <a:ea typeface="DejaVu Sans"/>
              </a:rPr>
              <a:t> will increase, provided that one does not actively work against this.</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646200" y="452880"/>
            <a:ext cx="940392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Enemy #2:  Technical Debt</a:t>
            </a:r>
            <a:endParaRPr lang="en-US" sz="4200" b="0" strike="noStrike" spc="-1">
              <a:latin typeface="Arial"/>
            </a:endParaRPr>
          </a:p>
        </p:txBody>
      </p:sp>
      <p:sp>
        <p:nvSpPr>
          <p:cNvPr id="181" name="CustomShape 2"/>
          <p:cNvSpPr/>
          <p:nvPr/>
        </p:nvSpPr>
        <p:spPr>
          <a:xfrm>
            <a:off x="701640" y="1371600"/>
            <a:ext cx="101916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FFFFFF"/>
                </a:solidFill>
                <a:latin typeface="Century Gothic"/>
                <a:ea typeface="DejaVu Sans"/>
              </a:rPr>
              <a:t>Technical debt</a:t>
            </a:r>
            <a:r>
              <a:rPr lang="en-US" sz="1100" b="0" strike="noStrike" spc="-1">
                <a:solidFill>
                  <a:srgbClr val="FFFFFF"/>
                </a:solidFill>
                <a:latin typeface="Century Gothic"/>
                <a:ea typeface="DejaVu Sans"/>
              </a:rPr>
              <a:t> (also known as </a:t>
            </a:r>
            <a:r>
              <a:rPr lang="en-US" sz="1100" b="1" strike="noStrike" spc="-1">
                <a:solidFill>
                  <a:srgbClr val="FFFFFF"/>
                </a:solidFill>
                <a:latin typeface="Century Gothic"/>
                <a:ea typeface="DejaVu Sans"/>
              </a:rPr>
              <a:t>design debt</a:t>
            </a:r>
            <a:r>
              <a:rPr lang="en-US" sz="1100" b="0" u="sng" strike="noStrike" spc="-1" baseline="30000">
                <a:solidFill>
                  <a:srgbClr val="0000FF"/>
                </a:solidFill>
                <a:uFillTx/>
                <a:latin typeface="Century Gothic"/>
                <a:ea typeface="DejaVu Sans"/>
                <a:hlinkClick r:id="rId2"/>
              </a:rPr>
              <a:t>[1]</a:t>
            </a:r>
            <a:r>
              <a:rPr lang="en-US" sz="1100" b="0" strike="noStrike" spc="-1">
                <a:solidFill>
                  <a:srgbClr val="FFFFFF"/>
                </a:solidFill>
                <a:latin typeface="Century Gothic"/>
                <a:ea typeface="DejaVu Sans"/>
              </a:rPr>
              <a:t> or </a:t>
            </a:r>
            <a:r>
              <a:rPr lang="en-US" sz="1100" b="1" strike="noStrike" spc="-1">
                <a:solidFill>
                  <a:srgbClr val="FFFFFF"/>
                </a:solidFill>
                <a:latin typeface="Century Gothic"/>
                <a:ea typeface="DejaVu Sans"/>
              </a:rPr>
              <a:t>code debt</a:t>
            </a:r>
            <a:r>
              <a:rPr lang="en-US" sz="1100" b="0" strike="noStrike" spc="-1">
                <a:solidFill>
                  <a:srgbClr val="FFFFFF"/>
                </a:solidFill>
                <a:latin typeface="Century Gothic"/>
                <a:ea typeface="DejaVu Sans"/>
              </a:rPr>
              <a:t>) is "a concept in programming that reflects the extra development work that arises when code that is easy to implement in the short run is used instead of applying the best overall solution</a:t>
            </a:r>
            <a:r>
              <a:rPr lang="en-US" sz="1100" b="0" u="sng" strike="noStrike" spc="-1" baseline="30000">
                <a:solidFill>
                  <a:srgbClr val="0000FF"/>
                </a:solidFill>
                <a:uFillTx/>
                <a:latin typeface="Century Gothic"/>
                <a:ea typeface="DejaVu Sans"/>
                <a:hlinkClick r:id="rId3"/>
              </a:rPr>
              <a:t>[2]</a:t>
            </a:r>
            <a:r>
              <a:rPr lang="en-US" sz="1100" b="0" strike="noStrike" spc="-1">
                <a:solidFill>
                  <a:srgbClr val="FFFFFF"/>
                </a:solidFill>
                <a:latin typeface="Century Gothic"/>
                <a:ea typeface="DejaVu Sans"/>
              </a:rPr>
              <a:t>".</a:t>
            </a:r>
            <a:endParaRPr lang="en-US" sz="1100" b="0" strike="noStrike" spc="-1">
              <a:latin typeface="Arial"/>
            </a:endParaRPr>
          </a:p>
        </p:txBody>
      </p:sp>
      <p:sp>
        <p:nvSpPr>
          <p:cNvPr id="182" name="CustomShape 3"/>
          <p:cNvSpPr/>
          <p:nvPr/>
        </p:nvSpPr>
        <p:spPr>
          <a:xfrm>
            <a:off x="701640" y="2325240"/>
            <a:ext cx="10069560" cy="390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0" strike="noStrike" spc="-1">
                <a:solidFill>
                  <a:srgbClr val="FFFFFF"/>
                </a:solidFill>
                <a:latin typeface="Century Gothic"/>
                <a:ea typeface="DejaVu Sans"/>
              </a:rPr>
              <a:t>Common causes of technical debt include (a combination of):</a:t>
            </a:r>
            <a:endParaRPr lang="en-US" sz="1000" b="0" strike="noStrike" spc="-1">
              <a:latin typeface="Arial"/>
            </a:endParaRPr>
          </a:p>
          <a:p>
            <a:pPr>
              <a:lnSpc>
                <a:spcPct val="100000"/>
              </a:lnSpc>
            </a:pP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Business pressures</a:t>
            </a:r>
            <a:r>
              <a:rPr lang="en-US" sz="1000" b="0" strike="noStrike" spc="-1">
                <a:solidFill>
                  <a:srgbClr val="FFFFFF"/>
                </a:solidFill>
                <a:latin typeface="Century Gothic"/>
                <a:ea typeface="DejaVu Sans"/>
              </a:rPr>
              <a:t>, where the business considers getting something released sooner before all of the necessary changes are complete, builds up technical debt comprising those uncompleted changes.</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process or understanding</a:t>
            </a:r>
            <a:r>
              <a:rPr lang="en-US" sz="1000" b="0" strike="noStrike" spc="-1">
                <a:solidFill>
                  <a:srgbClr val="FFFFFF"/>
                </a:solidFill>
                <a:latin typeface="Century Gothic"/>
                <a:ea typeface="DejaVu Sans"/>
              </a:rPr>
              <a:t>, where businesses are blind to the concept of technical debt, and make decisions without considering the implications.</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building loosely coupled components</a:t>
            </a:r>
            <a:r>
              <a:rPr lang="en-US" sz="1000" b="0" strike="noStrike" spc="-1">
                <a:solidFill>
                  <a:srgbClr val="FFFFFF"/>
                </a:solidFill>
                <a:latin typeface="Century Gothic"/>
                <a:ea typeface="DejaVu Sans"/>
              </a:rPr>
              <a:t>, where functions are not </a:t>
            </a:r>
            <a:r>
              <a:rPr lang="en-US" sz="1000" b="0" u="sng" strike="noStrike" spc="-1">
                <a:solidFill>
                  <a:srgbClr val="0000FF"/>
                </a:solidFill>
                <a:uFillTx/>
                <a:latin typeface="Century Gothic"/>
                <a:ea typeface="DejaVu Sans"/>
                <a:hlinkClick r:id="rId4"/>
              </a:rPr>
              <a:t>modular</a:t>
            </a:r>
            <a:r>
              <a:rPr lang="en-US" sz="1000" b="0" strike="noStrike" spc="-1">
                <a:solidFill>
                  <a:srgbClr val="FFFFFF"/>
                </a:solidFill>
                <a:latin typeface="Century Gothic"/>
                <a:ea typeface="DejaVu Sans"/>
              </a:rPr>
              <a:t>, the software is not flexible enough to adapt to changes in business needs.</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a test suite</a:t>
            </a:r>
            <a:r>
              <a:rPr lang="en-US" sz="1000" b="0" strike="noStrike" spc="-1">
                <a:solidFill>
                  <a:srgbClr val="FFFFFF"/>
                </a:solidFill>
                <a:latin typeface="Century Gothic"/>
                <a:ea typeface="DejaVu Sans"/>
              </a:rPr>
              <a:t>, which encourages quick and risky </a:t>
            </a:r>
            <a:r>
              <a:rPr lang="en-US" sz="1000" b="0" u="sng" strike="noStrike" spc="-1">
                <a:solidFill>
                  <a:srgbClr val="0000FF"/>
                </a:solidFill>
                <a:uFillTx/>
                <a:latin typeface="Century Gothic"/>
                <a:ea typeface="DejaVu Sans"/>
                <a:hlinkClick r:id="rId5"/>
              </a:rPr>
              <a:t>band-aids</a:t>
            </a:r>
            <a:r>
              <a:rPr lang="en-US" sz="1000" b="0" strike="noStrike" spc="-1">
                <a:solidFill>
                  <a:srgbClr val="FFFFFF"/>
                </a:solidFill>
                <a:latin typeface="Century Gothic"/>
                <a:ea typeface="DejaVu Sans"/>
              </a:rPr>
              <a:t> to fix bugs.</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documentation</a:t>
            </a:r>
            <a:r>
              <a:rPr lang="en-US" sz="1000" b="0" strike="noStrike" spc="-1">
                <a:solidFill>
                  <a:srgbClr val="FFFFFF"/>
                </a:solidFill>
                <a:latin typeface="Century Gothic"/>
                <a:ea typeface="DejaVu Sans"/>
              </a:rPr>
              <a:t>, where code is created without necessary supporting documentation. That work to create the supporting documentation represents a debt that must be paid.</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collaboration</a:t>
            </a:r>
            <a:r>
              <a:rPr lang="en-US" sz="1000" b="0" strike="noStrike" spc="-1">
                <a:solidFill>
                  <a:srgbClr val="FFFFFF"/>
                </a:solidFill>
                <a:latin typeface="Century Gothic"/>
                <a:ea typeface="DejaVu Sans"/>
              </a:rPr>
              <a:t>, where knowledge isn't shared around the organization and business efficiency suffers, or junior developers are not properly mentored.</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Parallel development</a:t>
            </a:r>
            <a:r>
              <a:rPr lang="en-US" sz="1000" b="0" strike="noStrike" spc="-1">
                <a:solidFill>
                  <a:srgbClr val="FFFFFF"/>
                </a:solidFill>
                <a:latin typeface="Century Gothic"/>
                <a:ea typeface="DejaVu Sans"/>
              </a:rPr>
              <a:t> at the same time on two or more branches can cause the buildup of technical debt because of the work that will eventually be required to merge the changes into a single source base. The more changes that are done in isolation, the more debt that is piled up.</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Delayed refactoring</a:t>
            </a:r>
            <a:r>
              <a:rPr lang="en-US" sz="1000" b="0" strike="noStrike" spc="-1">
                <a:solidFill>
                  <a:srgbClr val="FFFFFF"/>
                </a:solidFill>
                <a:latin typeface="Century Gothic"/>
                <a:ea typeface="DejaVu San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alignment to standards</a:t>
            </a:r>
            <a:r>
              <a:rPr lang="en-US" sz="1000" b="0" strike="noStrike" spc="-1">
                <a:solidFill>
                  <a:srgbClr val="FFFFFF"/>
                </a:solidFill>
                <a:latin typeface="Century Gothic"/>
                <a:ea typeface="DejaVu Sans"/>
              </a:rPr>
              <a:t>, where industry standard features, frameworks, technologies are ignored. Eventually, integration with standards will come, doing sooner will cost less (similar to 'delayed refactoring').</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knowledge</a:t>
            </a:r>
            <a:r>
              <a:rPr lang="en-US" sz="1000" b="0" strike="noStrike" spc="-1">
                <a:solidFill>
                  <a:srgbClr val="FFFFFF"/>
                </a:solidFill>
                <a:latin typeface="Century Gothic"/>
                <a:ea typeface="DejaVu Sans"/>
              </a:rPr>
              <a:t>, when the developer simply doesn't know how to write elegant code.</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Lack of ownership</a:t>
            </a:r>
            <a:r>
              <a:rPr lang="en-US" sz="1000" b="0" strike="noStrike" spc="-1">
                <a:solidFill>
                  <a:srgbClr val="FFFFFF"/>
                </a:solidFill>
                <a:latin typeface="Century Gothic"/>
                <a:ea typeface="DejaVu Sans"/>
              </a:rPr>
              <a:t>, when outsourced software efforts result in in-house engineering being required to </a:t>
            </a:r>
            <a:r>
              <a:rPr lang="en-US" sz="1000" b="0" u="sng" strike="noStrike" spc="-1">
                <a:solidFill>
                  <a:srgbClr val="0000FF"/>
                </a:solidFill>
                <a:uFillTx/>
                <a:latin typeface="Century Gothic"/>
                <a:ea typeface="DejaVu Sans"/>
                <a:hlinkClick r:id="rId6"/>
              </a:rPr>
              <a:t>refactor</a:t>
            </a:r>
            <a:r>
              <a:rPr lang="en-US" sz="1000" b="0" strike="noStrike" spc="-1">
                <a:solidFill>
                  <a:srgbClr val="FFFFFF"/>
                </a:solidFill>
                <a:latin typeface="Century Gothic"/>
                <a:ea typeface="DejaVu Sans"/>
              </a:rPr>
              <a:t> or rewrite outsourced code.</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Poor technological leadership</a:t>
            </a:r>
            <a:r>
              <a:rPr lang="en-US" sz="1000" b="0" strike="noStrike" spc="-1">
                <a:solidFill>
                  <a:srgbClr val="FFFFFF"/>
                </a:solidFill>
                <a:latin typeface="Century Gothic"/>
                <a:ea typeface="DejaVu Sans"/>
              </a:rPr>
              <a:t> where poorly thought out commands handed down the chain of command increases the technical debt rather than reduce it</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Last minute specification changes</a:t>
            </a:r>
            <a:r>
              <a:rPr lang="en-US" sz="1000" b="0" strike="noStrike" spc="-1">
                <a:solidFill>
                  <a:srgbClr val="FFFFFF"/>
                </a:solidFill>
                <a:latin typeface="Century Gothic"/>
                <a:ea typeface="DejaVu Sans"/>
              </a:rPr>
              <a:t>; these have potential to percolate throughout a project but no time or budget to see them through with documentation and checks</a:t>
            </a:r>
            <a:endParaRPr lang="en-US" sz="1000" b="0" strike="noStrike" spc="-1">
              <a:latin typeface="Arial"/>
            </a:endParaRPr>
          </a:p>
          <a:p>
            <a:pPr marL="171360" indent="-170640">
              <a:lnSpc>
                <a:spcPct val="100000"/>
              </a:lnSpc>
              <a:buClr>
                <a:srgbClr val="FFFFFF"/>
              </a:buClr>
              <a:buFont typeface="Arial"/>
              <a:buChar char="•"/>
            </a:pPr>
            <a:r>
              <a:rPr lang="en-US" sz="1000" b="1" strike="noStrike" spc="-1">
                <a:solidFill>
                  <a:srgbClr val="FFFFFF"/>
                </a:solidFill>
                <a:latin typeface="Century Gothic"/>
                <a:ea typeface="DejaVu Sans"/>
              </a:rPr>
              <a:t>Scope Doping</a:t>
            </a:r>
            <a:r>
              <a:rPr lang="en-US" sz="1000" b="0" strike="noStrike" spc="-1">
                <a:solidFill>
                  <a:srgbClr val="FFFFFF"/>
                </a:solidFill>
                <a:latin typeface="Century Gothic"/>
                <a:ea typeface="DejaVu Sans"/>
              </a:rPr>
              <a:t>, unmanaged scope reduction or shedding of scope by project managers, or indeed technical staff. Subtly different to </a:t>
            </a:r>
            <a:r>
              <a:rPr lang="en-US" sz="1000" b="1" strike="noStrike" spc="-1">
                <a:solidFill>
                  <a:srgbClr val="FFFFFF"/>
                </a:solidFill>
                <a:latin typeface="Century Gothic"/>
                <a:ea typeface="DejaVu Sans"/>
              </a:rPr>
              <a:t>Business pressures</a:t>
            </a:r>
            <a:r>
              <a:rPr lang="en-US" sz="1000" b="0" strike="noStrike" spc="-1">
                <a:solidFill>
                  <a:srgbClr val="FFFFFF"/>
                </a:solidFill>
                <a:latin typeface="Century Gothic"/>
                <a:ea typeface="DejaVu Sans"/>
              </a:rPr>
              <a:t> in that, while business pressures may be a cause, Scope Doping will also cause business pressure due to unmanaged work scope that has been shed.</a:t>
            </a:r>
            <a:endParaRPr lang="en-US" sz="1000" b="0" strike="noStrike" spc="-1">
              <a:latin typeface="Arial"/>
            </a:endParaRPr>
          </a:p>
          <a:p>
            <a:pPr>
              <a:lnSpc>
                <a:spcPct val="100000"/>
              </a:lnSpc>
            </a:pPr>
            <a:endParaRPr lang="en-US" sz="1000" b="0" strike="noStrike" spc="-1">
              <a:latin typeface="Arial"/>
            </a:endParaRPr>
          </a:p>
        </p:txBody>
      </p:sp>
      <p:sp>
        <p:nvSpPr>
          <p:cNvPr id="183" name="CustomShape 4"/>
          <p:cNvSpPr/>
          <p:nvPr/>
        </p:nvSpPr>
        <p:spPr>
          <a:xfrm>
            <a:off x="714240" y="1925280"/>
            <a:ext cx="387936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For a great primer, google “Technical Debt 101”…</a:t>
            </a:r>
            <a:endParaRPr lang="en-US" sz="12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646200" y="452880"/>
            <a:ext cx="9403920" cy="72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What’s that smell?</a:t>
            </a:r>
            <a:endParaRPr lang="en-US" sz="4200" b="0" strike="noStrike" spc="-1">
              <a:latin typeface="Arial"/>
            </a:endParaRPr>
          </a:p>
        </p:txBody>
      </p:sp>
      <p:sp>
        <p:nvSpPr>
          <p:cNvPr id="185" name="CustomShape 2"/>
          <p:cNvSpPr/>
          <p:nvPr/>
        </p:nvSpPr>
        <p:spPr>
          <a:xfrm>
            <a:off x="842040" y="1403280"/>
            <a:ext cx="943920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Know when to think about Refactoring.</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According to Martin Fowler, "a </a:t>
            </a:r>
            <a:r>
              <a:rPr lang="en-US" sz="1200" b="1" strike="noStrike" spc="-1">
                <a:solidFill>
                  <a:srgbClr val="FFFFFF"/>
                </a:solidFill>
                <a:latin typeface="Century Gothic"/>
                <a:ea typeface="DejaVu Sans"/>
              </a:rPr>
              <a:t>code smell </a:t>
            </a:r>
            <a:r>
              <a:rPr lang="en-US" sz="1200" b="0" strike="noStrike" spc="-1">
                <a:solidFill>
                  <a:srgbClr val="FFFFFF"/>
                </a:solidFill>
                <a:latin typeface="Century Gothic"/>
                <a:ea typeface="DejaVu Sans"/>
              </a:rPr>
              <a:t>is a surface indication that usually corresponds to a deeper problem in the system".</a:t>
            </a:r>
            <a:endParaRPr lang="en-US" sz="1200" b="0" strike="noStrike" spc="-1">
              <a:latin typeface="Arial"/>
            </a:endParaRPr>
          </a:p>
        </p:txBody>
      </p:sp>
      <p:sp>
        <p:nvSpPr>
          <p:cNvPr id="186" name="CustomShape 3"/>
          <p:cNvSpPr/>
          <p:nvPr/>
        </p:nvSpPr>
        <p:spPr>
          <a:xfrm>
            <a:off x="792360" y="2278080"/>
            <a:ext cx="10820520" cy="4069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0" strike="noStrike" spc="-1">
                <a:solidFill>
                  <a:srgbClr val="FFFFFF"/>
                </a:solidFill>
                <a:latin typeface="Century Gothic"/>
                <a:ea typeface="DejaVu Sans"/>
              </a:rPr>
              <a:t>Application-level smells:</a:t>
            </a:r>
            <a:endParaRPr lang="en-US" sz="1000" b="0" strike="noStrike" spc="-1">
              <a:latin typeface="Arial"/>
            </a:endParaRPr>
          </a:p>
          <a:p>
            <a:pPr marL="171360" indent="-170640">
              <a:lnSpc>
                <a:spcPct val="100000"/>
              </a:lnSpc>
              <a:buClr>
                <a:srgbClr val="FFFFFF"/>
              </a:buClr>
              <a:buFont typeface="Arial"/>
              <a:buChar char="•"/>
            </a:pPr>
            <a:r>
              <a:rPr lang="en-US" sz="1000" b="0" i="1" u="sng" strike="noStrike" spc="-1">
                <a:solidFill>
                  <a:srgbClr val="0000FF"/>
                </a:solidFill>
                <a:uFillTx/>
                <a:latin typeface="Century Gothic"/>
                <a:ea typeface="DejaVu Sans"/>
                <a:hlinkClick r:id="rId2"/>
              </a:rPr>
              <a:t>Duplicated code</a:t>
            </a:r>
            <a:r>
              <a:rPr lang="en-US" sz="1000" b="0" strike="noStrike" spc="-1">
                <a:solidFill>
                  <a:srgbClr val="FFFFFF"/>
                </a:solidFill>
                <a:latin typeface="Century Gothic"/>
                <a:ea typeface="DejaVu Sans"/>
              </a:rPr>
              <a:t>: identical or very similar code exists in more than one location.</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Contrived complexity</a:t>
            </a:r>
            <a:r>
              <a:rPr lang="en-US" sz="1000" b="0" strike="noStrike" spc="-1">
                <a:solidFill>
                  <a:srgbClr val="FFFFFF"/>
                </a:solidFill>
                <a:latin typeface="Century Gothic"/>
                <a:ea typeface="DejaVu Sans"/>
              </a:rPr>
              <a:t>: forced usage of overcomplicated </a:t>
            </a:r>
            <a:r>
              <a:rPr lang="en-US" sz="1000" b="0" u="sng" strike="noStrike" spc="-1">
                <a:solidFill>
                  <a:srgbClr val="0000FF"/>
                </a:solidFill>
                <a:uFillTx/>
                <a:latin typeface="Century Gothic"/>
                <a:ea typeface="DejaVu Sans"/>
                <a:hlinkClick r:id="rId3"/>
              </a:rPr>
              <a:t>design patterns</a:t>
            </a:r>
            <a:r>
              <a:rPr lang="en-US" sz="1000" b="0" strike="noStrike" spc="-1">
                <a:solidFill>
                  <a:srgbClr val="FFFFFF"/>
                </a:solidFill>
                <a:latin typeface="Century Gothic"/>
                <a:ea typeface="DejaVu Sans"/>
              </a:rPr>
              <a:t> where simpler design would suffice.</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Class-level smells:</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Large class</a:t>
            </a:r>
            <a:r>
              <a:rPr lang="en-US" sz="1000" b="0" strike="noStrike" spc="-1">
                <a:solidFill>
                  <a:srgbClr val="FFFFFF"/>
                </a:solidFill>
                <a:latin typeface="Century Gothic"/>
                <a:ea typeface="DejaVu Sans"/>
              </a:rPr>
              <a:t>: a </a:t>
            </a:r>
            <a:r>
              <a:rPr lang="en-US" sz="1000" b="0" u="sng" strike="noStrike" spc="-1">
                <a:solidFill>
                  <a:srgbClr val="0000FF"/>
                </a:solidFill>
                <a:uFillTx/>
                <a:latin typeface="Century Gothic"/>
                <a:ea typeface="DejaVu Sans"/>
                <a:hlinkClick r:id="rId4"/>
              </a:rPr>
              <a:t>class</a:t>
            </a:r>
            <a:r>
              <a:rPr lang="en-US" sz="1000" b="0" strike="noStrike" spc="-1">
                <a:solidFill>
                  <a:srgbClr val="FFFFFF"/>
                </a:solidFill>
                <a:latin typeface="Century Gothic"/>
                <a:ea typeface="DejaVu Sans"/>
              </a:rPr>
              <a:t> that has grown too large. See </a:t>
            </a:r>
            <a:r>
              <a:rPr lang="en-US" sz="1000" b="0" u="sng" strike="noStrike" spc="-1">
                <a:solidFill>
                  <a:srgbClr val="0000FF"/>
                </a:solidFill>
                <a:uFillTx/>
                <a:latin typeface="Century Gothic"/>
                <a:ea typeface="DejaVu Sans"/>
                <a:hlinkClick r:id="rId5"/>
              </a:rPr>
              <a:t>God object</a:t>
            </a:r>
            <a:r>
              <a:rPr lang="en-US" sz="1000" b="0" strike="noStrike" spc="-1">
                <a:solidFill>
                  <a:srgbClr val="FFFFFF"/>
                </a:solidFill>
                <a:latin typeface="Century Gothic"/>
                <a:ea typeface="DejaVu Sans"/>
              </a:rPr>
              <a:t>.</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Feature envy</a:t>
            </a:r>
            <a:r>
              <a:rPr lang="en-US" sz="1000" b="0" strike="noStrike" spc="-1">
                <a:solidFill>
                  <a:srgbClr val="FFFFFF"/>
                </a:solidFill>
                <a:latin typeface="Century Gothic"/>
                <a:ea typeface="DejaVu Sans"/>
              </a:rPr>
              <a:t>: a class that uses methods of another class excessively.</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Inappropriate intimacy</a:t>
            </a:r>
            <a:r>
              <a:rPr lang="en-US" sz="1000" b="0" strike="noStrike" spc="-1">
                <a:solidFill>
                  <a:srgbClr val="FFFFFF"/>
                </a:solidFill>
                <a:latin typeface="Century Gothic"/>
                <a:ea typeface="DejaVu Sans"/>
              </a:rPr>
              <a:t>: a class that has dependencies on implementation details of another class.</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Refused bequest</a:t>
            </a:r>
            <a:r>
              <a:rPr lang="en-US" sz="1000" b="0" strike="noStrike" spc="-1">
                <a:solidFill>
                  <a:srgbClr val="FFFFFF"/>
                </a:solidFill>
                <a:latin typeface="Century Gothic"/>
                <a:ea typeface="DejaVu Sans"/>
              </a:rPr>
              <a:t>: a class that </a:t>
            </a:r>
            <a:r>
              <a:rPr lang="en-US" sz="1000" b="0" u="sng" strike="noStrike" spc="-1">
                <a:solidFill>
                  <a:srgbClr val="0000FF"/>
                </a:solidFill>
                <a:uFillTx/>
                <a:latin typeface="Century Gothic"/>
                <a:ea typeface="DejaVu Sans"/>
                <a:hlinkClick r:id="rId6"/>
              </a:rPr>
              <a:t>overrides</a:t>
            </a:r>
            <a:r>
              <a:rPr lang="en-US" sz="1000" b="0" strike="noStrike" spc="-1">
                <a:solidFill>
                  <a:srgbClr val="FFFFFF"/>
                </a:solidFill>
                <a:latin typeface="Century Gothic"/>
                <a:ea typeface="DejaVu Sans"/>
              </a:rPr>
              <a:t> a method of a base class in such a way that the </a:t>
            </a:r>
            <a:r>
              <a:rPr lang="en-US" sz="1000" b="0" u="sng" strike="noStrike" spc="-1">
                <a:solidFill>
                  <a:srgbClr val="0000FF"/>
                </a:solidFill>
                <a:uFillTx/>
                <a:latin typeface="Century Gothic"/>
                <a:ea typeface="DejaVu Sans"/>
                <a:hlinkClick r:id="rId7"/>
              </a:rPr>
              <a:t>contract</a:t>
            </a:r>
            <a:r>
              <a:rPr lang="en-US" sz="1000" b="0" strike="noStrike" spc="-1">
                <a:solidFill>
                  <a:srgbClr val="FFFFFF"/>
                </a:solidFill>
                <a:latin typeface="Century Gothic"/>
                <a:ea typeface="DejaVu Sans"/>
              </a:rPr>
              <a:t> of the </a:t>
            </a:r>
            <a:r>
              <a:rPr lang="en-US" sz="1000" b="0" u="sng" strike="noStrike" spc="-1">
                <a:solidFill>
                  <a:srgbClr val="0000FF"/>
                </a:solidFill>
                <a:uFillTx/>
                <a:latin typeface="Century Gothic"/>
                <a:ea typeface="DejaVu Sans"/>
                <a:hlinkClick r:id="rId8"/>
              </a:rPr>
              <a:t>base class</a:t>
            </a:r>
            <a:r>
              <a:rPr lang="en-US" sz="1000" b="0" strike="noStrike" spc="-1">
                <a:solidFill>
                  <a:srgbClr val="FFFFFF"/>
                </a:solidFill>
                <a:latin typeface="Century Gothic"/>
                <a:ea typeface="DejaVu Sans"/>
              </a:rPr>
              <a:t> is not honored by the </a:t>
            </a:r>
            <a:r>
              <a:rPr lang="en-US" sz="1000" b="0" u="sng" strike="noStrike" spc="-1">
                <a:solidFill>
                  <a:srgbClr val="0000FF"/>
                </a:solidFill>
                <a:uFillTx/>
                <a:latin typeface="Century Gothic"/>
                <a:ea typeface="DejaVu Sans"/>
                <a:hlinkClick r:id="rId9"/>
              </a:rPr>
              <a:t>derived class</a:t>
            </a:r>
            <a:r>
              <a:rPr lang="en-US" sz="1000" b="0" strike="noStrike" spc="-1">
                <a:solidFill>
                  <a:srgbClr val="FFFFFF"/>
                </a:solidFill>
                <a:latin typeface="Century Gothic"/>
                <a:ea typeface="DejaVu Sans"/>
              </a:rPr>
              <a:t>. See </a:t>
            </a:r>
            <a:r>
              <a:rPr lang="en-US" sz="1000" b="0" u="sng" strike="noStrike" spc="-1">
                <a:solidFill>
                  <a:srgbClr val="0000FF"/>
                </a:solidFill>
                <a:uFillTx/>
                <a:latin typeface="Century Gothic"/>
                <a:ea typeface="DejaVu Sans"/>
                <a:hlinkClick r:id="rId10"/>
              </a:rPr>
              <a:t>Liskov substitution principle</a:t>
            </a:r>
            <a:r>
              <a:rPr lang="en-US" sz="1000" b="0" strike="noStrike" spc="-1">
                <a:solidFill>
                  <a:srgbClr val="FFFFFF"/>
                </a:solidFill>
                <a:latin typeface="Century Gothic"/>
                <a:ea typeface="DejaVu Sans"/>
              </a:rPr>
              <a:t>.</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Lazy class / Freeloader</a:t>
            </a:r>
            <a:r>
              <a:rPr lang="en-US" sz="1000" b="0" strike="noStrike" spc="-1">
                <a:solidFill>
                  <a:srgbClr val="FFFFFF"/>
                </a:solidFill>
                <a:latin typeface="Century Gothic"/>
                <a:ea typeface="DejaVu Sans"/>
              </a:rPr>
              <a:t>: a class that does too little.</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Excessive use of literals</a:t>
            </a:r>
            <a:r>
              <a:rPr lang="en-US" sz="1000" b="0" strike="noStrike" spc="-1">
                <a:solidFill>
                  <a:srgbClr val="FFFFFF"/>
                </a:solidFill>
                <a:latin typeface="Century Gothic"/>
                <a:ea typeface="DejaVu Sans"/>
              </a:rPr>
              <a:t>: these should be coded as named constants, to improve readability and to avoid programming errors. Additionally, </a:t>
            </a:r>
            <a:r>
              <a:rPr lang="en-US" sz="1000" b="0" u="sng" strike="noStrike" spc="-1">
                <a:solidFill>
                  <a:srgbClr val="0000FF"/>
                </a:solidFill>
                <a:uFillTx/>
                <a:latin typeface="Century Gothic"/>
                <a:ea typeface="DejaVu Sans"/>
                <a:hlinkClick r:id="rId11"/>
              </a:rPr>
              <a:t>literals</a:t>
            </a:r>
            <a:r>
              <a:rPr lang="en-US" sz="1000" b="0" strike="noStrike" spc="-1">
                <a:solidFill>
                  <a:srgbClr val="FFFFFF"/>
                </a:solidFill>
                <a:latin typeface="Century Gothic"/>
                <a:ea typeface="DejaVu Sans"/>
              </a:rPr>
              <a:t> can and should be externalized into resource files/scripts where possible, to facilitate localization of software if it is intended to be deployed in different regions.</a:t>
            </a:r>
            <a:endParaRPr lang="en-US" sz="1000" b="0" strike="noStrike" spc="-1">
              <a:latin typeface="Arial"/>
            </a:endParaRPr>
          </a:p>
          <a:p>
            <a:pPr marL="171360" indent="-170640">
              <a:lnSpc>
                <a:spcPct val="100000"/>
              </a:lnSpc>
              <a:buClr>
                <a:srgbClr val="FFFFFF"/>
              </a:buClr>
              <a:buFont typeface="Arial"/>
              <a:buChar char="•"/>
            </a:pPr>
            <a:r>
              <a:rPr lang="en-US" sz="1000" b="0" i="1" u="sng" strike="noStrike" spc="-1">
                <a:solidFill>
                  <a:srgbClr val="0000FF"/>
                </a:solidFill>
                <a:uFillTx/>
                <a:latin typeface="Century Gothic"/>
                <a:ea typeface="DejaVu Sans"/>
                <a:hlinkClick r:id="rId12"/>
              </a:rPr>
              <a:t>Cyclomatic complexity</a:t>
            </a:r>
            <a:r>
              <a:rPr lang="en-US" sz="1000" b="0" strike="noStrike" spc="-1">
                <a:solidFill>
                  <a:srgbClr val="FFFFFF"/>
                </a:solidFill>
                <a:latin typeface="Century Gothic"/>
                <a:ea typeface="DejaVu Sans"/>
              </a:rPr>
              <a:t>: too many branches or loops; this may indicate a function needs to be broken up into smaller functions, or that it has potential for simplification.</a:t>
            </a:r>
            <a:endParaRPr lang="en-US" sz="1000" b="0" strike="noStrike" spc="-1">
              <a:latin typeface="Arial"/>
            </a:endParaRPr>
          </a:p>
          <a:p>
            <a:pPr marL="171360" indent="-170640">
              <a:lnSpc>
                <a:spcPct val="100000"/>
              </a:lnSpc>
              <a:buClr>
                <a:srgbClr val="FFFFFF"/>
              </a:buClr>
              <a:buFont typeface="Arial"/>
              <a:buChar char="•"/>
            </a:pPr>
            <a:r>
              <a:rPr lang="en-US" sz="1000" b="0" i="1" u="sng" strike="noStrike" spc="-1">
                <a:solidFill>
                  <a:srgbClr val="0000FF"/>
                </a:solidFill>
                <a:uFillTx/>
                <a:latin typeface="Century Gothic"/>
                <a:ea typeface="DejaVu Sans"/>
                <a:hlinkClick r:id="rId13"/>
              </a:rPr>
              <a:t>Downcasting</a:t>
            </a:r>
            <a:r>
              <a:rPr lang="en-US" sz="1000" b="0" strike="noStrike" spc="-1">
                <a:solidFill>
                  <a:srgbClr val="FFFFFF"/>
                </a:solidFill>
                <a:latin typeface="Century Gothic"/>
                <a:ea typeface="DejaVu Sans"/>
              </a:rPr>
              <a:t>: a type cast which breaks the abstraction model; the abstraction may have to be refactored or eliminated.</a:t>
            </a:r>
            <a:r>
              <a:rPr lang="en-US" sz="1000" b="0" u="sng" strike="noStrike" spc="-1" baseline="30000">
                <a:solidFill>
                  <a:srgbClr val="0000FF"/>
                </a:solidFill>
                <a:uFillTx/>
                <a:latin typeface="Century Gothic"/>
                <a:ea typeface="DejaVu Sans"/>
                <a:hlinkClick r:id="rId14"/>
              </a:rPr>
              <a:t>[7]</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Orphan Variable or Constant class</a:t>
            </a:r>
            <a:r>
              <a:rPr lang="en-US" sz="1000" b="0" strike="noStrike" spc="-1">
                <a:solidFill>
                  <a:srgbClr val="FFFFFF"/>
                </a:solidFill>
                <a:latin typeface="Century Gothic"/>
                <a:ea typeface="DejaVu Sans"/>
              </a:rPr>
              <a:t>: a </a:t>
            </a:r>
            <a:r>
              <a:rPr lang="en-US" sz="1000" b="0" u="sng" strike="noStrike" spc="-1">
                <a:solidFill>
                  <a:srgbClr val="0000FF"/>
                </a:solidFill>
                <a:uFillTx/>
                <a:latin typeface="Century Gothic"/>
                <a:ea typeface="DejaVu Sans"/>
                <a:hlinkClick r:id="rId4"/>
              </a:rPr>
              <a:t>class</a:t>
            </a:r>
            <a:r>
              <a:rPr lang="en-US" sz="1000" b="0" strike="noStrike" spc="-1">
                <a:solidFill>
                  <a:srgbClr val="FFFFFF"/>
                </a:solidFill>
                <a:latin typeface="Century Gothic"/>
                <a:ea typeface="DejaVu Sans"/>
              </a:rPr>
              <a:t> that typically has a collection of constants which belong elsewhere (typically a problem when using a Constants </a:t>
            </a:r>
            <a:r>
              <a:rPr lang="en-US" sz="1000" b="0" u="sng" strike="noStrike" spc="-1">
                <a:solidFill>
                  <a:srgbClr val="0000FF"/>
                </a:solidFill>
                <a:uFillTx/>
                <a:latin typeface="Century Gothic"/>
                <a:ea typeface="DejaVu Sans"/>
                <a:hlinkClick r:id="rId4"/>
              </a:rPr>
              <a:t>class</a:t>
            </a:r>
            <a:r>
              <a:rPr lang="en-US" sz="1000" b="0" strike="noStrike" spc="-1">
                <a:solidFill>
                  <a:srgbClr val="FFFFFF"/>
                </a:solidFill>
                <a:latin typeface="Century Gothic"/>
                <a:ea typeface="DejaVu Sans"/>
              </a:rPr>
              <a:t> ) where those constants should be owned by one of the other member classes.</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Method-level smells:</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Too many parameters</a:t>
            </a:r>
            <a:r>
              <a:rPr lang="en-US" sz="1000" b="0" strike="noStrike" spc="-1">
                <a:solidFill>
                  <a:srgbClr val="FFFFFF"/>
                </a:solidFill>
                <a:latin typeface="Century Gothic"/>
                <a:ea typeface="DejaVu Sans"/>
              </a:rPr>
              <a:t>: a long list of parameters is hard to read, and makes calling and testing the function complicated. It may indicate that the purpose of the function is ill-conceived and that the code should be refactored so responsibility is assigned in a more clean-cut way.</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Long method</a:t>
            </a:r>
            <a:r>
              <a:rPr lang="en-US" sz="1000" b="0" strike="noStrike" spc="-1">
                <a:solidFill>
                  <a:srgbClr val="FFFFFF"/>
                </a:solidFill>
                <a:latin typeface="Century Gothic"/>
                <a:ea typeface="DejaVu Sans"/>
              </a:rPr>
              <a:t>: a </a:t>
            </a:r>
            <a:r>
              <a:rPr lang="en-US" sz="1000" b="0" u="sng" strike="noStrike" spc="-1">
                <a:solidFill>
                  <a:srgbClr val="0000FF"/>
                </a:solidFill>
                <a:uFillTx/>
                <a:latin typeface="Century Gothic"/>
                <a:ea typeface="DejaVu Sans"/>
                <a:hlinkClick r:id="rId15"/>
              </a:rPr>
              <a:t>method</a:t>
            </a:r>
            <a:r>
              <a:rPr lang="en-US" sz="1000" b="0" strike="noStrike" spc="-1">
                <a:solidFill>
                  <a:srgbClr val="FFFFFF"/>
                </a:solidFill>
                <a:latin typeface="Century Gothic"/>
                <a:ea typeface="DejaVu Sans"/>
              </a:rPr>
              <a:t>, function, or procedure that has grown too large.</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Excessively long identifiers</a:t>
            </a:r>
            <a:r>
              <a:rPr lang="en-US" sz="1000" b="0" strike="noStrike" spc="-1">
                <a:solidFill>
                  <a:srgbClr val="FFFFFF"/>
                </a:solidFill>
                <a:latin typeface="Century Gothic"/>
                <a:ea typeface="DejaVu Sans"/>
              </a:rPr>
              <a:t>: in particular, the use of </a:t>
            </a:r>
            <a:r>
              <a:rPr lang="en-US" sz="1000" b="0" u="sng" strike="noStrike" spc="-1">
                <a:solidFill>
                  <a:srgbClr val="0000FF"/>
                </a:solidFill>
                <a:uFillTx/>
                <a:latin typeface="Century Gothic"/>
                <a:ea typeface="DejaVu Sans"/>
                <a:hlinkClick r:id="rId16"/>
              </a:rPr>
              <a:t>naming conventions</a:t>
            </a:r>
            <a:r>
              <a:rPr lang="en-US" sz="1000" b="0" strike="noStrike" spc="-1">
                <a:solidFill>
                  <a:srgbClr val="FFFFFF"/>
                </a:solidFill>
                <a:latin typeface="Century Gothic"/>
                <a:ea typeface="DejaVu Sans"/>
              </a:rPr>
              <a:t> to provide disambiguation that should be implicit in the </a:t>
            </a:r>
            <a:r>
              <a:rPr lang="en-US" sz="1000" b="0" u="sng" strike="noStrike" spc="-1">
                <a:solidFill>
                  <a:srgbClr val="0000FF"/>
                </a:solidFill>
                <a:uFillTx/>
                <a:latin typeface="Century Gothic"/>
                <a:ea typeface="DejaVu Sans"/>
                <a:hlinkClick r:id="rId17"/>
              </a:rPr>
              <a:t>software architecture</a:t>
            </a:r>
            <a:r>
              <a:rPr lang="en-US" sz="1000" b="0" strike="noStrike" spc="-1">
                <a:solidFill>
                  <a:srgbClr val="FFFFFF"/>
                </a:solidFill>
                <a:latin typeface="Century Gothic"/>
                <a:ea typeface="DejaVu Sans"/>
              </a:rPr>
              <a:t>.</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Excessively short identifiers</a:t>
            </a:r>
            <a:r>
              <a:rPr lang="en-US" sz="1000" b="0" strike="noStrike" spc="-1">
                <a:solidFill>
                  <a:srgbClr val="FFFFFF"/>
                </a:solidFill>
                <a:latin typeface="Century Gothic"/>
                <a:ea typeface="DejaVu Sans"/>
              </a:rPr>
              <a:t>: the name of a variable should reflect its function unless the function is obvious.</a:t>
            </a:r>
            <a:endParaRPr lang="en-US" sz="1000" b="0" strike="noStrike" spc="-1">
              <a:latin typeface="Arial"/>
            </a:endParaRPr>
          </a:p>
          <a:p>
            <a:pPr marL="171360" indent="-170640">
              <a:lnSpc>
                <a:spcPct val="100000"/>
              </a:lnSpc>
              <a:buClr>
                <a:srgbClr val="FFFFFF"/>
              </a:buClr>
              <a:buFont typeface="Arial"/>
              <a:buChar char="•"/>
            </a:pPr>
            <a:r>
              <a:rPr lang="en-US" sz="1000" b="0" i="1" strike="noStrike" spc="-1">
                <a:solidFill>
                  <a:srgbClr val="FFFFFF"/>
                </a:solidFill>
                <a:latin typeface="Century Gothic"/>
                <a:ea typeface="DejaVu Sans"/>
              </a:rPr>
              <a:t>Excessive return of data</a:t>
            </a:r>
            <a:r>
              <a:rPr lang="en-US" sz="1000" b="0" strike="noStrike" spc="-1">
                <a:solidFill>
                  <a:srgbClr val="FFFFFF"/>
                </a:solidFill>
                <a:latin typeface="Century Gothic"/>
                <a:ea typeface="DejaVu Sans"/>
              </a:rPr>
              <a:t>: a function or method that returns more than what each of its callers needs.</a:t>
            </a:r>
            <a:endParaRPr lang="en-US" sz="1000" b="0" strike="noStrike" spc="-1">
              <a:latin typeface="Arial"/>
            </a:endParaRPr>
          </a:p>
          <a:p>
            <a:pPr>
              <a:lnSpc>
                <a:spcPct val="100000"/>
              </a:lnSpc>
            </a:pPr>
            <a:endParaRPr lang="en-US" sz="1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646200" y="452880"/>
            <a:ext cx="9403920" cy="82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Know your “friends”</a:t>
            </a:r>
            <a:endParaRPr lang="en-US" sz="4200" b="0" strike="noStrike" spc="-1">
              <a:latin typeface="Arial"/>
            </a:endParaRPr>
          </a:p>
        </p:txBody>
      </p:sp>
      <p:sp>
        <p:nvSpPr>
          <p:cNvPr id="188" name="CustomShape 2"/>
          <p:cNvSpPr/>
          <p:nvPr/>
        </p:nvSpPr>
        <p:spPr>
          <a:xfrm>
            <a:off x="686520" y="1801080"/>
            <a:ext cx="71179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It is possible to write code that is “resistant” to Software Entropy</a:t>
            </a:r>
            <a:endParaRPr lang="en-US" sz="1800" b="0" strike="noStrike" spc="-1">
              <a:latin typeface="Arial"/>
            </a:endParaRPr>
          </a:p>
        </p:txBody>
      </p:sp>
      <p:sp>
        <p:nvSpPr>
          <p:cNvPr id="189" name="CustomShape 3"/>
          <p:cNvSpPr/>
          <p:nvPr/>
        </p:nvSpPr>
        <p:spPr>
          <a:xfrm>
            <a:off x="781920" y="2605320"/>
            <a:ext cx="9942120" cy="228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These three approaches can help stave off Software Entropy</a:t>
            </a:r>
            <a:endParaRPr lang="en-US" sz="1800" b="0" strike="noStrike" spc="-1">
              <a:latin typeface="Arial"/>
            </a:endParaRPr>
          </a:p>
          <a:p>
            <a:pPr>
              <a:lnSpc>
                <a:spcPct val="100000"/>
              </a:lnSpc>
            </a:pP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“Separation of Concerns”</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“Convention over Configuration”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entury Gothic"/>
                <a:ea typeface="DejaVu Sans"/>
              </a:rPr>
              <a:t>“Inversion of Control”</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Managing “Technical Debt” is something that needs to be done at the managerial level</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646200" y="452880"/>
            <a:ext cx="9403920" cy="81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Separation of Concerns (SoC)</a:t>
            </a:r>
            <a:endParaRPr lang="en-US" sz="4200" b="0" strike="noStrike" spc="-1">
              <a:latin typeface="Arial"/>
            </a:endParaRPr>
          </a:p>
        </p:txBody>
      </p:sp>
      <p:sp>
        <p:nvSpPr>
          <p:cNvPr id="191" name="CustomShape 2"/>
          <p:cNvSpPr/>
          <p:nvPr/>
        </p:nvSpPr>
        <p:spPr>
          <a:xfrm>
            <a:off x="673920" y="1501560"/>
            <a:ext cx="10499040" cy="310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In computer science, </a:t>
            </a:r>
            <a:r>
              <a:rPr lang="en-US" sz="1800" b="1" strike="noStrike" spc="-1">
                <a:solidFill>
                  <a:srgbClr val="FFFFFF"/>
                </a:solidFill>
                <a:latin typeface="Century Gothic"/>
                <a:ea typeface="DejaVu Sans"/>
              </a:rPr>
              <a:t>separation of concerns</a:t>
            </a:r>
            <a:r>
              <a:rPr lang="en-US" sz="1800" b="0" strike="noStrike" spc="-1">
                <a:solidFill>
                  <a:srgbClr val="FFFFFF"/>
                </a:solidFill>
                <a:latin typeface="Century Gothic"/>
                <a:ea typeface="DejaVu Sans"/>
              </a:rPr>
              <a:t> (SoC) is a design principle for </a:t>
            </a:r>
            <a:r>
              <a:rPr lang="en-US" sz="1800" b="1" strike="noStrike" spc="-1">
                <a:solidFill>
                  <a:srgbClr val="FFFFFF"/>
                </a:solidFill>
                <a:latin typeface="Century Gothic"/>
                <a:ea typeface="DejaVu Sans"/>
              </a:rPr>
              <a:t>separating</a:t>
            </a:r>
            <a:r>
              <a:rPr lang="en-US" sz="1800" b="0" strike="noStrike" spc="-1">
                <a:solidFill>
                  <a:srgbClr val="FFFFFF"/>
                </a:solidFill>
                <a:latin typeface="Century Gothic"/>
                <a:ea typeface="DejaVu Sans"/>
              </a:rPr>
              <a:t> a computer program into distinct sections, such that each section addresses a separate </a:t>
            </a:r>
            <a:r>
              <a:rPr lang="en-US" sz="1800" b="1" strike="noStrike" spc="-1">
                <a:solidFill>
                  <a:srgbClr val="FFFFFF"/>
                </a:solidFill>
                <a:latin typeface="Century Gothic"/>
                <a:ea typeface="DejaVu Sans"/>
              </a:rPr>
              <a:t>concern</a:t>
            </a:r>
            <a:r>
              <a:rPr lang="en-US" sz="1800" b="0" strike="noStrike" spc="-1">
                <a:solidFill>
                  <a:srgbClr val="FFFFFF"/>
                </a:solidFill>
                <a:latin typeface="Century Gothic"/>
                <a:ea typeface="DejaVu Sans"/>
              </a:rPr>
              <a:t>. A </a:t>
            </a:r>
            <a:r>
              <a:rPr lang="en-US" sz="1800" b="1" strike="noStrike" spc="-1">
                <a:solidFill>
                  <a:srgbClr val="FFFFFF"/>
                </a:solidFill>
                <a:latin typeface="Century Gothic"/>
                <a:ea typeface="DejaVu Sans"/>
              </a:rPr>
              <a:t>concern</a:t>
            </a:r>
            <a:r>
              <a:rPr lang="en-US" sz="1800" b="0" strike="noStrike" spc="-1">
                <a:solidFill>
                  <a:srgbClr val="FFFFFF"/>
                </a:solidFill>
                <a:latin typeface="Century Gothic"/>
                <a:ea typeface="DejaVu Sans"/>
              </a:rPr>
              <a:t> is a set of information that affects the code of a computer program – Wikipedia</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SoC applies at the macro level and at the micro level.  MVC is an example of SoC at the macro level</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At the micro level, make sure that each method does only one thing, and that it is the “canonical” source for whatever that is.  Basically, it does only one thing, and it’s the only thing in your system that does it.  Do not allow for duplication!</a:t>
            </a:r>
            <a:endParaRPr lang="en-US" sz="1800" b="0" strike="noStrike" spc="-1">
              <a:latin typeface="Arial"/>
            </a:endParaRPr>
          </a:p>
        </p:txBody>
      </p:sp>
      <p:graphicFrame>
        <p:nvGraphicFramePr>
          <p:cNvPr id="192" name="Table 3"/>
          <p:cNvGraphicFramePr/>
          <p:nvPr/>
        </p:nvGraphicFramePr>
        <p:xfrm>
          <a:off x="673920" y="4771440"/>
          <a:ext cx="10560240" cy="1112400"/>
        </p:xfrm>
        <a:graphic>
          <a:graphicData uri="http://schemas.openxmlformats.org/drawingml/2006/table">
            <a:tbl>
              <a:tblPr/>
              <a:tblGrid>
                <a:gridCol w="2639880">
                  <a:extLst>
                    <a:ext uri="{9D8B030D-6E8A-4147-A177-3AD203B41FA5}">
                      <a16:colId xmlns:a16="http://schemas.microsoft.com/office/drawing/2014/main" val="20000"/>
                    </a:ext>
                  </a:extLst>
                </a:gridCol>
                <a:gridCol w="2639880">
                  <a:extLst>
                    <a:ext uri="{9D8B030D-6E8A-4147-A177-3AD203B41FA5}">
                      <a16:colId xmlns:a16="http://schemas.microsoft.com/office/drawing/2014/main" val="20001"/>
                    </a:ext>
                  </a:extLst>
                </a:gridCol>
                <a:gridCol w="2639880">
                  <a:extLst>
                    <a:ext uri="{9D8B030D-6E8A-4147-A177-3AD203B41FA5}">
                      <a16:colId xmlns:a16="http://schemas.microsoft.com/office/drawing/2014/main" val="20002"/>
                    </a:ext>
                  </a:extLst>
                </a:gridCol>
                <a:gridCol w="2640600">
                  <a:extLst>
                    <a:ext uri="{9D8B030D-6E8A-4147-A177-3AD203B41FA5}">
                      <a16:colId xmlns:a16="http://schemas.microsoft.com/office/drawing/2014/main" val="20003"/>
                    </a:ext>
                  </a:extLst>
                </a:gridCol>
              </a:tblGrid>
              <a:tr h="370800">
                <a:tc>
                  <a:txBody>
                    <a:bodyPr/>
                    <a:lstStyle/>
                    <a:p>
                      <a:endParaRPr 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tc>
                  <a:txBody>
                    <a:bodyPr/>
                    <a:lstStyle/>
                    <a:p>
                      <a:pPr>
                        <a:lnSpc>
                          <a:spcPct val="100000"/>
                        </a:lnSpc>
                      </a:pPr>
                      <a:r>
                        <a:rPr lang="en-US" sz="1800" b="1" strike="noStrike" spc="-1">
                          <a:solidFill>
                            <a:srgbClr val="FFFFFF"/>
                          </a:solidFill>
                          <a:latin typeface="Century Gothic"/>
                        </a:rPr>
                        <a:t>Model</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tc>
                  <a:txBody>
                    <a:bodyPr/>
                    <a:lstStyle/>
                    <a:p>
                      <a:pPr>
                        <a:lnSpc>
                          <a:spcPct val="100000"/>
                        </a:lnSpc>
                      </a:pPr>
                      <a:r>
                        <a:rPr lang="en-US" sz="1800" b="1" strike="noStrike" spc="-1">
                          <a:solidFill>
                            <a:srgbClr val="FFFFFF"/>
                          </a:solidFill>
                          <a:latin typeface="Century Gothic"/>
                        </a:rPr>
                        <a:t>View</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tc>
                  <a:txBody>
                    <a:bodyPr/>
                    <a:lstStyle/>
                    <a:p>
                      <a:pPr>
                        <a:lnSpc>
                          <a:spcPct val="100000"/>
                        </a:lnSpc>
                      </a:pPr>
                      <a:r>
                        <a:rPr lang="en-US" sz="1800" b="1" strike="noStrike" spc="-1">
                          <a:solidFill>
                            <a:srgbClr val="FFFFFF"/>
                          </a:solidFill>
                          <a:latin typeface="Century Gothic"/>
                        </a:rPr>
                        <a:t>Controller</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entury Gothic"/>
                        </a:rPr>
                        <a:t>Java/Struts/Webwork</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tc>
                  <a:txBody>
                    <a:bodyPr/>
                    <a:lstStyle/>
                    <a:p>
                      <a:pPr>
                        <a:lnSpc>
                          <a:spcPct val="100000"/>
                        </a:lnSpc>
                      </a:pPr>
                      <a:r>
                        <a:rPr lang="en-US" sz="1800" b="0" strike="noStrike" spc="-1">
                          <a:solidFill>
                            <a:srgbClr val="000000"/>
                          </a:solidFill>
                          <a:latin typeface="Century Gothic"/>
                        </a:rPr>
                        <a:t>Java POJO</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tc>
                  <a:txBody>
                    <a:bodyPr/>
                    <a:lstStyle/>
                    <a:p>
                      <a:pPr>
                        <a:lnSpc>
                          <a:spcPct val="100000"/>
                        </a:lnSpc>
                      </a:pPr>
                      <a:r>
                        <a:rPr lang="en-US" sz="1800" b="0" strike="noStrike" spc="-1">
                          <a:solidFill>
                            <a:srgbClr val="000000"/>
                          </a:solidFill>
                          <a:latin typeface="Century Gothic"/>
                        </a:rPr>
                        <a:t>JSP, Freemarker, HTML</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tc>
                  <a:txBody>
                    <a:bodyPr/>
                    <a:lstStyle/>
                    <a:p>
                      <a:pPr>
                        <a:lnSpc>
                          <a:spcPct val="100000"/>
                        </a:lnSpc>
                      </a:pPr>
                      <a:r>
                        <a:rPr lang="en-US" sz="1800" b="0" strike="noStrike" spc="-1">
                          <a:solidFill>
                            <a:srgbClr val="000000"/>
                          </a:solidFill>
                          <a:latin typeface="Century Gothic"/>
                        </a:rPr>
                        <a:t>XML</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entury Gothic"/>
                        </a:rPr>
                        <a:t>PHP/Symfony/Zend/YII</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EF"/>
                    </a:solidFill>
                  </a:tcPr>
                </a:tc>
                <a:tc>
                  <a:txBody>
                    <a:bodyPr/>
                    <a:lstStyle/>
                    <a:p>
                      <a:pPr>
                        <a:lnSpc>
                          <a:spcPct val="100000"/>
                        </a:lnSpc>
                      </a:pPr>
                      <a:r>
                        <a:rPr lang="en-US" sz="1800" b="0" strike="noStrike" spc="-1">
                          <a:solidFill>
                            <a:srgbClr val="000000"/>
                          </a:solidFill>
                          <a:latin typeface="Century Gothic"/>
                        </a:rPr>
                        <a:t>PHP</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EF"/>
                    </a:solidFill>
                  </a:tcPr>
                </a:tc>
                <a:tc>
                  <a:txBody>
                    <a:bodyPr/>
                    <a:lstStyle/>
                    <a:p>
                      <a:pPr>
                        <a:lnSpc>
                          <a:spcPct val="100000"/>
                        </a:lnSpc>
                      </a:pPr>
                      <a:r>
                        <a:rPr lang="en-US" sz="1800" b="0" strike="noStrike" spc="-1">
                          <a:solidFill>
                            <a:srgbClr val="000000"/>
                          </a:solidFill>
                          <a:latin typeface="Century Gothic"/>
                        </a:rPr>
                        <a:t>Twig, Smarty, HTML</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EF"/>
                    </a:solidFill>
                  </a:tcPr>
                </a:tc>
                <a:tc>
                  <a:txBody>
                    <a:bodyPr/>
                    <a:lstStyle/>
                    <a:p>
                      <a:pPr>
                        <a:lnSpc>
                          <a:spcPct val="100000"/>
                        </a:lnSpc>
                      </a:pPr>
                      <a:r>
                        <a:rPr lang="en-US" sz="1800" b="0" strike="noStrike" spc="-1">
                          <a:solidFill>
                            <a:srgbClr val="000000"/>
                          </a:solidFill>
                          <a:latin typeface="Century Gothic"/>
                        </a:rPr>
                        <a:t>PHP</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E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646200" y="452880"/>
            <a:ext cx="9403920" cy="74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Use Database Access Objects</a:t>
            </a:r>
            <a:endParaRPr lang="en-US" sz="4200" b="0" strike="noStrike" spc="-1">
              <a:latin typeface="Arial"/>
            </a:endParaRPr>
          </a:p>
        </p:txBody>
      </p:sp>
      <p:sp>
        <p:nvSpPr>
          <p:cNvPr id="194" name="CustomShape 2"/>
          <p:cNvSpPr/>
          <p:nvPr/>
        </p:nvSpPr>
        <p:spPr>
          <a:xfrm>
            <a:off x="646200" y="3052440"/>
            <a:ext cx="9785880" cy="173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FFFFFF"/>
                </a:solidFill>
                <a:latin typeface="Century Gothic"/>
                <a:ea typeface="DejaVu Sans"/>
              </a:rPr>
              <a:t>In computer software, a </a:t>
            </a:r>
            <a:r>
              <a:rPr lang="en-US" sz="1800" b="1" strike="noStrike" spc="-1" dirty="0">
                <a:solidFill>
                  <a:srgbClr val="FFFFFF"/>
                </a:solidFill>
                <a:latin typeface="Century Gothic"/>
                <a:ea typeface="DejaVu Sans"/>
              </a:rPr>
              <a:t>data access object</a:t>
            </a:r>
            <a:r>
              <a:rPr lang="en-US" sz="1800" b="0" strike="noStrike" spc="-1" dirty="0">
                <a:solidFill>
                  <a:srgbClr val="FFFFFF"/>
                </a:solidFill>
                <a:latin typeface="Century Gothic"/>
                <a:ea typeface="DejaVu Sans"/>
              </a:rPr>
              <a:t> (DAO) is an </a:t>
            </a:r>
            <a:r>
              <a:rPr lang="en-US" sz="1800" b="1" strike="noStrike" spc="-1" dirty="0">
                <a:solidFill>
                  <a:srgbClr val="FFFFFF"/>
                </a:solidFill>
                <a:latin typeface="Century Gothic"/>
                <a:ea typeface="DejaVu Sans"/>
              </a:rPr>
              <a:t>object</a:t>
            </a:r>
            <a:r>
              <a:rPr lang="en-US" sz="1800" b="0" strike="noStrike" spc="-1" dirty="0">
                <a:solidFill>
                  <a:srgbClr val="FFFFFF"/>
                </a:solidFill>
                <a:latin typeface="Century Gothic"/>
                <a:ea typeface="DejaVu Sans"/>
              </a:rPr>
              <a:t> that provides an abstract interface to some type of </a:t>
            </a:r>
            <a:r>
              <a:rPr lang="en-US" sz="1800" b="1" strike="noStrike" spc="-1" dirty="0">
                <a:solidFill>
                  <a:srgbClr val="FFFFFF"/>
                </a:solidFill>
                <a:latin typeface="Century Gothic"/>
                <a:ea typeface="DejaVu Sans"/>
              </a:rPr>
              <a:t>database</a:t>
            </a:r>
            <a:r>
              <a:rPr lang="en-US" sz="1800" b="0" strike="noStrike" spc="-1" dirty="0">
                <a:solidFill>
                  <a:srgbClr val="FFFFFF"/>
                </a:solidFill>
                <a:latin typeface="Century Gothic"/>
                <a:ea typeface="DejaVu Sans"/>
              </a:rPr>
              <a:t> or other persistence mechanism. By mapping application calls to the persistence layer, DAO provide some specific </a:t>
            </a:r>
            <a:r>
              <a:rPr lang="en-US" sz="1800" b="1" strike="noStrike" spc="-1" dirty="0">
                <a:solidFill>
                  <a:srgbClr val="FFFFFF"/>
                </a:solidFill>
                <a:latin typeface="Century Gothic"/>
                <a:ea typeface="DejaVu Sans"/>
              </a:rPr>
              <a:t>data </a:t>
            </a:r>
            <a:r>
              <a:rPr lang="en-US" sz="1800" b="0" strike="noStrike" spc="-1" dirty="0">
                <a:solidFill>
                  <a:srgbClr val="FFFFFF"/>
                </a:solidFill>
                <a:latin typeface="Century Gothic"/>
                <a:ea typeface="DejaVu Sans"/>
              </a:rPr>
              <a:t>operations without exposing details of the </a:t>
            </a:r>
            <a:r>
              <a:rPr lang="en-US" sz="1800" b="1" strike="noStrike" spc="-1" dirty="0">
                <a:solidFill>
                  <a:srgbClr val="FFFFFF"/>
                </a:solidFill>
                <a:latin typeface="Century Gothic"/>
                <a:ea typeface="DejaVu Sans"/>
              </a:rPr>
              <a:t>database</a:t>
            </a:r>
            <a:r>
              <a:rPr lang="en-US" sz="1800" b="0" strike="noStrike" spc="-1" dirty="0">
                <a:solidFill>
                  <a:srgbClr val="FFFFFF"/>
                </a:solidFill>
                <a:latin typeface="Century Gothic"/>
                <a:ea typeface="DejaVu Sans"/>
              </a:rPr>
              <a:t>.</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FF"/>
                </a:solidFill>
                <a:latin typeface="Century Gothic"/>
                <a:ea typeface="DejaVu Sans"/>
              </a:rPr>
              <a:t>It can also provide some low-level documentation value</a:t>
            </a:r>
            <a:endParaRPr lang="en-US" sz="1800" b="0" strike="noStrike" spc="-1" dirty="0">
              <a:latin typeface="Arial"/>
            </a:endParaRPr>
          </a:p>
        </p:txBody>
      </p:sp>
      <p:sp>
        <p:nvSpPr>
          <p:cNvPr id="195" name="CustomShape 3"/>
          <p:cNvSpPr/>
          <p:nvPr/>
        </p:nvSpPr>
        <p:spPr>
          <a:xfrm>
            <a:off x="666000" y="1529280"/>
            <a:ext cx="29286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Do not use in-line queries</a:t>
            </a:r>
            <a:endParaRPr lang="en-US" sz="1800" b="0" strike="noStrike" spc="-1">
              <a:latin typeface="Arial"/>
            </a:endParaRPr>
          </a:p>
        </p:txBody>
      </p:sp>
      <p:sp>
        <p:nvSpPr>
          <p:cNvPr id="196" name="CustomShape 4"/>
          <p:cNvSpPr/>
          <p:nvPr/>
        </p:nvSpPr>
        <p:spPr>
          <a:xfrm>
            <a:off x="684720" y="2233440"/>
            <a:ext cx="6683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You should avoid mixing model logic with persistence logic</a:t>
            </a:r>
            <a:endParaRPr lang="en-US" sz="1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646200" y="452880"/>
            <a:ext cx="9403920" cy="82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Composition over Inheritance</a:t>
            </a:r>
            <a:endParaRPr lang="en-US" sz="4200" b="0" strike="noStrike" spc="-1">
              <a:latin typeface="Arial"/>
            </a:endParaRPr>
          </a:p>
        </p:txBody>
      </p:sp>
      <p:sp>
        <p:nvSpPr>
          <p:cNvPr id="198" name="CustomShape 2"/>
          <p:cNvSpPr/>
          <p:nvPr/>
        </p:nvSpPr>
        <p:spPr>
          <a:xfrm>
            <a:off x="707040" y="1426680"/>
            <a:ext cx="9988920" cy="52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FFFFFF"/>
                </a:solidFill>
                <a:latin typeface="Century Gothic"/>
                <a:ea typeface="DejaVu Sans"/>
              </a:rPr>
              <a:t>Classes should achieve </a:t>
            </a:r>
            <a:r>
              <a:rPr lang="en-US" sz="1400" b="0" u="sng" strike="noStrike" spc="-1">
                <a:solidFill>
                  <a:srgbClr val="0000FF"/>
                </a:solidFill>
                <a:uFillTx/>
                <a:latin typeface="Century Gothic"/>
                <a:ea typeface="DejaVu Sans"/>
                <a:hlinkClick r:id="rId2"/>
              </a:rPr>
              <a:t>polymorphic</a:t>
            </a:r>
            <a:r>
              <a:rPr lang="en-US" sz="1400" b="0" strike="noStrike" spc="-1">
                <a:solidFill>
                  <a:srgbClr val="FFFFFF"/>
                </a:solidFill>
                <a:latin typeface="Century Gothic"/>
                <a:ea typeface="DejaVu Sans"/>
              </a:rPr>
              <a:t> behavior and </a:t>
            </a:r>
            <a:r>
              <a:rPr lang="en-US" sz="1400" b="0" u="sng" strike="noStrike" spc="-1">
                <a:solidFill>
                  <a:srgbClr val="0000FF"/>
                </a:solidFill>
                <a:uFillTx/>
                <a:latin typeface="Century Gothic"/>
                <a:ea typeface="DejaVu Sans"/>
                <a:hlinkClick r:id="rId3"/>
              </a:rPr>
              <a:t>code reuse</a:t>
            </a:r>
            <a:r>
              <a:rPr lang="en-US" sz="1400" b="0" strike="noStrike" spc="-1">
                <a:solidFill>
                  <a:srgbClr val="FFFFFF"/>
                </a:solidFill>
                <a:latin typeface="Century Gothic"/>
                <a:ea typeface="DejaVu Sans"/>
              </a:rPr>
              <a:t> by their </a:t>
            </a:r>
            <a:r>
              <a:rPr lang="en-US" sz="1400" b="0" u="sng" strike="noStrike" spc="-1">
                <a:solidFill>
                  <a:srgbClr val="0000FF"/>
                </a:solidFill>
                <a:uFillTx/>
                <a:latin typeface="Century Gothic"/>
                <a:ea typeface="DejaVu Sans"/>
                <a:hlinkClick r:id="rId4"/>
              </a:rPr>
              <a:t>composition</a:t>
            </a:r>
            <a:r>
              <a:rPr lang="en-US" sz="1400" b="0" strike="noStrike" spc="-1">
                <a:solidFill>
                  <a:srgbClr val="FFFFFF"/>
                </a:solidFill>
                <a:latin typeface="Century Gothic"/>
                <a:ea typeface="DejaVu Sans"/>
              </a:rPr>
              <a:t> (by containing instances of other classes that implement the desired functionality) rather than </a:t>
            </a:r>
            <a:r>
              <a:rPr lang="en-US" sz="1400" b="0" u="sng" strike="noStrike" spc="-1">
                <a:solidFill>
                  <a:srgbClr val="0000FF"/>
                </a:solidFill>
                <a:uFillTx/>
                <a:latin typeface="Century Gothic"/>
                <a:ea typeface="DejaVu Sans"/>
                <a:hlinkClick r:id="rId5"/>
              </a:rPr>
              <a:t>inheritance</a:t>
            </a:r>
            <a:r>
              <a:rPr lang="en-US" sz="1400" b="0" strike="noStrike" spc="-1">
                <a:solidFill>
                  <a:srgbClr val="FFFFFF"/>
                </a:solidFill>
                <a:latin typeface="Century Gothic"/>
                <a:ea typeface="DejaVu Sans"/>
              </a:rPr>
              <a:t> from a base or parent class</a:t>
            </a:r>
            <a:endParaRPr lang="en-US" sz="1400" b="0" strike="noStrike" spc="-1">
              <a:latin typeface="Arial"/>
            </a:endParaRPr>
          </a:p>
        </p:txBody>
      </p:sp>
      <p:graphicFrame>
        <p:nvGraphicFramePr>
          <p:cNvPr id="199" name="Table 3"/>
          <p:cNvGraphicFramePr/>
          <p:nvPr/>
        </p:nvGraphicFramePr>
        <p:xfrm>
          <a:off x="841680" y="2059560"/>
          <a:ext cx="10757520" cy="4569480"/>
        </p:xfrm>
        <a:graphic>
          <a:graphicData uri="http://schemas.openxmlformats.org/drawingml/2006/table">
            <a:tbl>
              <a:tblPr/>
              <a:tblGrid>
                <a:gridCol w="5378760">
                  <a:extLst>
                    <a:ext uri="{9D8B030D-6E8A-4147-A177-3AD203B41FA5}">
                      <a16:colId xmlns:a16="http://schemas.microsoft.com/office/drawing/2014/main" val="20000"/>
                    </a:ext>
                  </a:extLst>
                </a:gridCol>
                <a:gridCol w="5378760">
                  <a:extLst>
                    <a:ext uri="{9D8B030D-6E8A-4147-A177-3AD203B41FA5}">
                      <a16:colId xmlns:a16="http://schemas.microsoft.com/office/drawing/2014/main" val="20001"/>
                    </a:ext>
                  </a:extLst>
                </a:gridCol>
              </a:tblGrid>
              <a:tr h="385200">
                <a:tc>
                  <a:txBody>
                    <a:bodyPr/>
                    <a:lstStyle/>
                    <a:p>
                      <a:pPr>
                        <a:lnSpc>
                          <a:spcPct val="100000"/>
                        </a:lnSpc>
                      </a:pPr>
                      <a:r>
                        <a:rPr lang="en-US" sz="1800" b="1" strike="noStrike" spc="-1">
                          <a:solidFill>
                            <a:srgbClr val="FFFFFF"/>
                          </a:solidFill>
                          <a:latin typeface="Century Gothic"/>
                        </a:rPr>
                        <a:t>Inheritance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tc>
                  <a:txBody>
                    <a:bodyPr/>
                    <a:lstStyle/>
                    <a:p>
                      <a:pPr>
                        <a:lnSpc>
                          <a:spcPct val="100000"/>
                        </a:lnSpc>
                      </a:pPr>
                      <a:r>
                        <a:rPr lang="en-US" sz="1800" b="1" strike="noStrike" spc="-1">
                          <a:solidFill>
                            <a:srgbClr val="FFFFFF"/>
                          </a:solidFill>
                          <a:latin typeface="Century Gothic"/>
                        </a:rPr>
                        <a:t>Composition</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4849A"/>
                    </a:solidFill>
                  </a:tcPr>
                </a:tc>
                <a:extLst>
                  <a:ext uri="{0D108BD9-81ED-4DB2-BD59-A6C34878D82A}">
                    <a16:rowId xmlns:a16="http://schemas.microsoft.com/office/drawing/2014/main" val="10000"/>
                  </a:ext>
                </a:extLst>
              </a:tr>
              <a:tr h="4184280">
                <a:tc>
                  <a:txBody>
                    <a:bodyPr/>
                    <a:lstStyle/>
                    <a:p>
                      <a:pPr>
                        <a:lnSpc>
                          <a:spcPct val="100000"/>
                        </a:lnSpc>
                      </a:pPr>
                      <a:r>
                        <a:rPr lang="en-US" sz="1000" b="0" strike="noStrike" spc="-1">
                          <a:solidFill>
                            <a:srgbClr val="000000"/>
                          </a:solidFill>
                          <a:latin typeface="Courier New"/>
                        </a:rPr>
                        <a:t>class Super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__construct()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method_1()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method_2()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method_3()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r>
                        <a:rPr lang="en-US" sz="1000" b="0" strike="noStrike" spc="-1">
                          <a:solidFill>
                            <a:srgbClr val="000000"/>
                          </a:solidFill>
                          <a:latin typeface="Courier New"/>
                        </a:rPr>
                        <a:t>}</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class Child extends Super {</a:t>
                      </a: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method_4()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r>
                        <a:rPr lang="en-US" sz="1000" b="0" strike="noStrike" spc="-1">
                          <a:solidFill>
                            <a:srgbClr val="000000"/>
                          </a:solidFill>
                          <a:latin typeface="Courier New"/>
                        </a:rPr>
                        <a:t>}</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$child = new Child();</a:t>
                      </a:r>
                      <a:endParaRPr lang="en-US" sz="1000" b="0" strike="noStrike" spc="-1">
                        <a:latin typeface="Arial"/>
                      </a:endParaRPr>
                    </a:p>
                    <a:p>
                      <a:pPr>
                        <a:lnSpc>
                          <a:spcPct val="100000"/>
                        </a:lnSpc>
                      </a:pPr>
                      <a:r>
                        <a:rPr lang="en-US" sz="1000" b="0" strike="noStrike" spc="-1">
                          <a:solidFill>
                            <a:srgbClr val="000000"/>
                          </a:solidFill>
                          <a:latin typeface="Courier New"/>
                        </a:rPr>
                        <a:t>$child-&gt;method_1();</a:t>
                      </a:r>
                      <a:endParaRPr lang="en-US" sz="1000" b="0" strike="noStrike" spc="-1">
                        <a:latin typeface="Arial"/>
                      </a:endParaRPr>
                    </a:p>
                    <a:p>
                      <a:pPr>
                        <a:lnSpc>
                          <a:spcPct val="100000"/>
                        </a:lnSpc>
                      </a:pPr>
                      <a:r>
                        <a:rPr lang="en-US" sz="1000" b="0" strike="noStrike" spc="-1">
                          <a:solidFill>
                            <a:srgbClr val="000000"/>
                          </a:solidFill>
                          <a:latin typeface="Courier New"/>
                        </a:rPr>
                        <a:t>$child-&gt;method_4();</a:t>
                      </a:r>
                      <a:endParaRPr lang="en-US" sz="1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tc>
                  <a:txBody>
                    <a:bodyPr/>
                    <a:lstStyle/>
                    <a:p>
                      <a:pPr>
                        <a:lnSpc>
                          <a:spcPct val="100000"/>
                        </a:lnSpc>
                      </a:pPr>
                      <a:r>
                        <a:rPr lang="en-US" sz="1000" b="0" strike="noStrike" spc="-1">
                          <a:solidFill>
                            <a:srgbClr val="000000"/>
                          </a:solidFill>
                          <a:latin typeface="Courier New"/>
                        </a:rPr>
                        <a:t>class Super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method_1()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method_2()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method_3()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r>
                        <a:rPr lang="en-US" sz="1000" b="0" strike="noStrike" spc="-1">
                          <a:solidFill>
                            <a:srgbClr val="000000"/>
                          </a:solidFill>
                          <a:latin typeface="Courier New"/>
                        </a:rPr>
                        <a:t>}</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class Child {</a:t>
                      </a:r>
                      <a:endParaRPr lang="en-US" sz="1000" b="0" strike="noStrike" spc="-1">
                        <a:latin typeface="Arial"/>
                      </a:endParaRPr>
                    </a:p>
                    <a:p>
                      <a:pPr>
                        <a:lnSpc>
                          <a:spcPct val="100000"/>
                        </a:lnSpc>
                      </a:pPr>
                      <a:r>
                        <a:rPr lang="en-US" sz="1000" b="0" strike="noStrike" spc="-1">
                          <a:solidFill>
                            <a:srgbClr val="000000"/>
                          </a:solidFill>
                          <a:latin typeface="Courier New"/>
                        </a:rPr>
                        <a:t>    public $methods = false;</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load() {</a:t>
                      </a:r>
                      <a:endParaRPr lang="en-US" sz="1000" b="0" strike="noStrike" spc="-1">
                        <a:latin typeface="Arial"/>
                      </a:endParaRPr>
                    </a:p>
                    <a:p>
                      <a:pPr>
                        <a:lnSpc>
                          <a:spcPct val="100000"/>
                        </a:lnSpc>
                      </a:pPr>
                      <a:r>
                        <a:rPr lang="en-US" sz="1000" b="0" strike="noStrike" spc="-1">
                          <a:solidFill>
                            <a:srgbClr val="000000"/>
                          </a:solidFill>
                          <a:latin typeface="Courier New"/>
                        </a:rPr>
                        <a:t>        $this-&gt;methods = new Super();</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    public function method_4() {</a:t>
                      </a:r>
                      <a:endParaRPr lang="en-US" sz="1000" b="0" strike="noStrike" spc="-1">
                        <a:latin typeface="Arial"/>
                      </a:endParaRPr>
                    </a:p>
                    <a:p>
                      <a:pPr>
                        <a:lnSpc>
                          <a:spcPct val="100000"/>
                        </a:lnSpc>
                      </a:pPr>
                      <a:r>
                        <a:rPr lang="en-US" sz="1000" b="0" strike="noStrike" spc="-1">
                          <a:solidFill>
                            <a:srgbClr val="000000"/>
                          </a:solidFill>
                          <a:latin typeface="Courier New"/>
                        </a:rPr>
                        <a:t>    }</a:t>
                      </a:r>
                      <a:endParaRPr lang="en-US" sz="1000" b="0" strike="noStrike" spc="-1">
                        <a:latin typeface="Arial"/>
                      </a:endParaRPr>
                    </a:p>
                    <a:p>
                      <a:pPr>
                        <a:lnSpc>
                          <a:spcPct val="100000"/>
                        </a:lnSpc>
                      </a:pPr>
                      <a:r>
                        <a:rPr lang="en-US" sz="1000" b="0" strike="noStrike" spc="-1">
                          <a:solidFill>
                            <a:srgbClr val="000000"/>
                          </a:solidFill>
                          <a:latin typeface="Courier New"/>
                        </a:rPr>
                        <a:t>}</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000000"/>
                          </a:solidFill>
                          <a:latin typeface="Courier New"/>
                        </a:rPr>
                        <a:t>$child = new Child();</a:t>
                      </a:r>
                      <a:endParaRPr lang="en-US" sz="1000" b="0" strike="noStrike" spc="-1">
                        <a:latin typeface="Arial"/>
                      </a:endParaRPr>
                    </a:p>
                    <a:p>
                      <a:pPr>
                        <a:lnSpc>
                          <a:spcPct val="100000"/>
                        </a:lnSpc>
                      </a:pPr>
                      <a:r>
                        <a:rPr lang="en-US" sz="1000" b="0" strike="noStrike" spc="-1">
                          <a:solidFill>
                            <a:srgbClr val="000000"/>
                          </a:solidFill>
                          <a:latin typeface="Courier New"/>
                        </a:rPr>
                        <a:t>$child-&gt;load();</a:t>
                      </a:r>
                      <a:endParaRPr lang="en-US" sz="1000" b="0" strike="noStrike" spc="-1">
                        <a:latin typeface="Arial"/>
                      </a:endParaRPr>
                    </a:p>
                    <a:p>
                      <a:pPr>
                        <a:lnSpc>
                          <a:spcPct val="100000"/>
                        </a:lnSpc>
                      </a:pPr>
                      <a:r>
                        <a:rPr lang="en-US" sz="1000" b="0" strike="noStrike" spc="-1">
                          <a:solidFill>
                            <a:srgbClr val="000000"/>
                          </a:solidFill>
                          <a:latin typeface="Courier New"/>
                        </a:rPr>
                        <a:t>$child-&gt;methods-&gt;method_1();</a:t>
                      </a:r>
                      <a:endParaRPr lang="en-US" sz="1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DD"/>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646200" y="452880"/>
            <a:ext cx="9403920" cy="6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What is this about?</a:t>
            </a:r>
            <a:endParaRPr lang="en-US" sz="4200" b="0" strike="noStrike" spc="-1">
              <a:latin typeface="Arial"/>
            </a:endParaRPr>
          </a:p>
        </p:txBody>
      </p:sp>
      <p:sp>
        <p:nvSpPr>
          <p:cNvPr id="93" name="CustomShape 2"/>
          <p:cNvSpPr/>
          <p:nvPr/>
        </p:nvSpPr>
        <p:spPr>
          <a:xfrm>
            <a:off x="1103400" y="1095840"/>
            <a:ext cx="8946000" cy="515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This presentation is based on three lectures I gave up through 2007 consolidated into one much shorter presentation</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“Why We Code” – Profiles of programmers</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“The Joy of Not Coding” – Leveraging Design Patterns to write as little code as possible (i.e. The Best Code Is No Code)</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“Fostering Innovation through Continuous Process Improvement”, now specifically “Fostering Innovation through the Agile Method”</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46200" y="452880"/>
            <a:ext cx="9403920" cy="139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Convention over Configuration</a:t>
            </a:r>
            <a:endParaRPr lang="en-US" sz="4200" b="0" strike="noStrike" spc="-1">
              <a:latin typeface="Arial"/>
            </a:endParaRPr>
          </a:p>
        </p:txBody>
      </p:sp>
      <p:sp>
        <p:nvSpPr>
          <p:cNvPr id="201" name="CustomShape 2"/>
          <p:cNvSpPr/>
          <p:nvPr/>
        </p:nvSpPr>
        <p:spPr>
          <a:xfrm>
            <a:off x="721440" y="1572480"/>
            <a:ext cx="1043208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Is a design paradigm that attempts to decrease the number of decisions that a developer using the framework is required to make without necessarily losing flexibility.</a:t>
            </a:r>
            <a:endParaRPr lang="en-US" sz="1800" b="0" strike="noStrike" spc="-1">
              <a:latin typeface="Arial"/>
            </a:endParaRPr>
          </a:p>
        </p:txBody>
      </p:sp>
      <p:sp>
        <p:nvSpPr>
          <p:cNvPr id="202" name="CustomShape 3"/>
          <p:cNvSpPr/>
          <p:nvPr/>
        </p:nvSpPr>
        <p:spPr>
          <a:xfrm>
            <a:off x="721440" y="2841840"/>
            <a:ext cx="99867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A developer only needs to specify unconventional aspects of the application. For example, if there is a class Sales in the model, the corresponding table in the database is called "sales" by default.  This is an example of a naming convention</a:t>
            </a:r>
            <a:endParaRPr lang="en-US" sz="1800" b="0" strike="noStrike" spc="-1">
              <a:latin typeface="Arial"/>
            </a:endParaRPr>
          </a:p>
        </p:txBody>
      </p:sp>
      <p:sp>
        <p:nvSpPr>
          <p:cNvPr id="203" name="CustomShape 4"/>
          <p:cNvSpPr/>
          <p:nvPr/>
        </p:nvSpPr>
        <p:spPr>
          <a:xfrm>
            <a:off x="766800" y="4387680"/>
            <a:ext cx="7777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We will take a look at a directory/filename convention in a few slides</a:t>
            </a:r>
            <a:endParaRPr lang="en-US" sz="1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646200" y="452880"/>
            <a:ext cx="9403920" cy="79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Sample #1:  Getters/Setters</a:t>
            </a:r>
            <a:endParaRPr lang="en-US" sz="4200" b="0" strike="noStrike" spc="-1">
              <a:latin typeface="Arial"/>
            </a:endParaRPr>
          </a:p>
        </p:txBody>
      </p:sp>
      <p:sp>
        <p:nvSpPr>
          <p:cNvPr id="205" name="CustomShape 2"/>
          <p:cNvSpPr/>
          <p:nvPr/>
        </p:nvSpPr>
        <p:spPr>
          <a:xfrm>
            <a:off x="729000" y="2668320"/>
            <a:ext cx="8808120" cy="344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0" strike="noStrike" spc="-1">
                <a:solidFill>
                  <a:srgbClr val="FFFFFF"/>
                </a:solidFill>
                <a:latin typeface="Courier New"/>
                <a:ea typeface="DejaVu Sans"/>
              </a:rPr>
              <a:t> public function __get($name)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$retval = null;</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if (isset($this-&gt;_data[$name]))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$retval = $this-&gt;_data[$name];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return $retval;</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public function __set($name,$value)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$this-&gt;_data[$name] = $value;</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return $this;</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public function __call($name, $arguments)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$token = substr($name,3);</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$token{0} = strtolower($token{0});</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if (substr($name,0,3)=='set')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return $this-&gt;__set($token,$arguments[0]);</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 elseif (substr($name,0,3)=='get')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return $this-&gt;__get($token);</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a:t>
            </a:r>
            <a:endParaRPr lang="en-US" sz="1000" b="0" strike="noStrike" spc="-1">
              <a:latin typeface="Arial"/>
            </a:endParaRPr>
          </a:p>
          <a:p>
            <a:pPr>
              <a:lnSpc>
                <a:spcPct val="100000"/>
              </a:lnSpc>
            </a:pPr>
            <a:r>
              <a:rPr lang="en-US" sz="1000" b="0" strike="noStrike" spc="-1">
                <a:solidFill>
                  <a:srgbClr val="FFFFFF"/>
                </a:solidFill>
                <a:latin typeface="Courier New"/>
                <a:ea typeface="DejaVu Sans"/>
              </a:rPr>
              <a:t> }</a:t>
            </a:r>
            <a:endParaRPr lang="en-US" sz="1000" b="0" strike="noStrike" spc="-1">
              <a:latin typeface="Arial"/>
            </a:endParaRPr>
          </a:p>
        </p:txBody>
      </p:sp>
      <p:sp>
        <p:nvSpPr>
          <p:cNvPr id="206" name="CustomShape 3"/>
          <p:cNvSpPr/>
          <p:nvPr/>
        </p:nvSpPr>
        <p:spPr>
          <a:xfrm>
            <a:off x="792360" y="1545120"/>
            <a:ext cx="97030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FFFFFF"/>
                </a:solidFill>
                <a:latin typeface="Century Gothic"/>
                <a:ea typeface="DejaVu Sans"/>
              </a:rPr>
              <a:t>The Setter/Getter convention (borrowed from Java) is one of the most common conventions, and powerful.  The downside is that your classes can be cluttered up with trivial “accessors/mutators”.  Using PHP Magic Methods, we can solve this in a clean and elegant way, meaning less actual code needs to be written.</a:t>
            </a:r>
            <a:endParaRPr lang="en-US" sz="14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646200" y="452880"/>
            <a:ext cx="9403920" cy="80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Sample #2:  Auto CRUD</a:t>
            </a:r>
            <a:endParaRPr lang="en-US" sz="4200" b="0" strike="noStrike" spc="-1">
              <a:latin typeface="Arial"/>
            </a:endParaRPr>
          </a:p>
        </p:txBody>
      </p:sp>
      <p:sp>
        <p:nvSpPr>
          <p:cNvPr id="208" name="CustomShape 2"/>
          <p:cNvSpPr/>
          <p:nvPr/>
        </p:nvSpPr>
        <p:spPr>
          <a:xfrm>
            <a:off x="583200" y="1474560"/>
            <a:ext cx="11134440" cy="201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The JavaScript frameworks pioneered a technique for managing basic CRUD actions from JavaScript, even though the actual persistence tier exists on the server.  To do so, they established a </a:t>
            </a:r>
            <a:r>
              <a:rPr lang="en-US" sz="1800" b="1" i="1" strike="noStrike" spc="-1">
                <a:solidFill>
                  <a:srgbClr val="FFFFFF"/>
                </a:solidFill>
                <a:latin typeface="Century Gothic"/>
                <a:ea typeface="DejaVu Sans"/>
              </a:rPr>
              <a:t>convention</a:t>
            </a:r>
            <a:r>
              <a:rPr lang="en-US" sz="1800" b="0" strike="noStrike" spc="-1">
                <a:solidFill>
                  <a:srgbClr val="FFFFFF"/>
                </a:solidFill>
                <a:latin typeface="Century Gothic"/>
                <a:ea typeface="DejaVu Sans"/>
              </a:rPr>
              <a:t> where by the shape of the URI, and the method used to send/request data, actions are performed on the server on your behalf.</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In this way, those who work on the front end can perform the majority of common tasks with no</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involvement from the back end developers</a:t>
            </a:r>
            <a:endParaRPr lang="en-US" sz="1800" b="0" strike="noStrike" spc="-1">
              <a:latin typeface="Arial"/>
            </a:endParaRPr>
          </a:p>
        </p:txBody>
      </p:sp>
      <p:sp>
        <p:nvSpPr>
          <p:cNvPr id="209" name="CustomShape 3"/>
          <p:cNvSpPr/>
          <p:nvPr/>
        </p:nvSpPr>
        <p:spPr>
          <a:xfrm>
            <a:off x="610920" y="3803760"/>
            <a:ext cx="99064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FFFFFF"/>
                </a:solidFill>
                <a:latin typeface="Century Gothic"/>
                <a:ea typeface="DejaVu Sans"/>
              </a:rPr>
              <a:t>URI</a:t>
            </a:r>
            <a:r>
              <a:rPr lang="en-US" sz="2400" b="0" strike="noStrike" spc="-1">
                <a:solidFill>
                  <a:srgbClr val="FFFFFF"/>
                </a:solidFill>
                <a:latin typeface="Century Gothic"/>
                <a:ea typeface="DejaVu Sans"/>
              </a:rPr>
              <a:t>:  /</a:t>
            </a:r>
            <a:r>
              <a:rPr lang="en-US" sz="2400" b="0" i="1" strike="noStrike" spc="-1">
                <a:solidFill>
                  <a:srgbClr val="FFFFFF"/>
                </a:solidFill>
                <a:latin typeface="Century Gothic"/>
                <a:ea typeface="DejaVu Sans"/>
              </a:rPr>
              <a:t>namespace</a:t>
            </a:r>
            <a:r>
              <a:rPr lang="en-US" sz="2400" b="0" strike="noStrike" spc="-1">
                <a:solidFill>
                  <a:srgbClr val="FFFFFF"/>
                </a:solidFill>
                <a:latin typeface="Century Gothic"/>
                <a:ea typeface="DejaVu Sans"/>
              </a:rPr>
              <a:t>/</a:t>
            </a:r>
            <a:r>
              <a:rPr lang="en-US" sz="2400" b="0" i="1" strike="noStrike" spc="-1">
                <a:solidFill>
                  <a:srgbClr val="FFFFFF"/>
                </a:solidFill>
                <a:latin typeface="Century Gothic"/>
                <a:ea typeface="DejaVu Sans"/>
              </a:rPr>
              <a:t>table</a:t>
            </a:r>
            <a:r>
              <a:rPr lang="en-US" sz="2400" b="0" strike="noStrike" spc="-1">
                <a:solidFill>
                  <a:srgbClr val="FFFFFF"/>
                </a:solidFill>
                <a:latin typeface="Century Gothic"/>
                <a:ea typeface="DejaVu Sans"/>
              </a:rPr>
              <a:t>/</a:t>
            </a:r>
            <a:r>
              <a:rPr lang="en-US" sz="2400" b="0" i="1" strike="noStrike" spc="-1">
                <a:solidFill>
                  <a:srgbClr val="FFFFFF"/>
                </a:solidFill>
                <a:latin typeface="Century Gothic"/>
                <a:ea typeface="DejaVu Sans"/>
              </a:rPr>
              <a:t>id</a:t>
            </a:r>
            <a:r>
              <a:rPr lang="en-US" sz="2400" b="0" strike="noStrike" spc="-1">
                <a:solidFill>
                  <a:srgbClr val="FFFFFF"/>
                </a:solidFill>
                <a:latin typeface="Century Gothic"/>
                <a:ea typeface="DejaVu Sans"/>
              </a:rPr>
              <a:t>            </a:t>
            </a:r>
            <a:r>
              <a:rPr lang="en-US" sz="2400" b="1" strike="noStrike" spc="-1">
                <a:solidFill>
                  <a:srgbClr val="FFFFFF"/>
                </a:solidFill>
                <a:latin typeface="Century Gothic"/>
                <a:ea typeface="DejaVu Sans"/>
              </a:rPr>
              <a:t>Example</a:t>
            </a:r>
            <a:r>
              <a:rPr lang="en-US" sz="2400" b="0" strike="noStrike" spc="-1">
                <a:solidFill>
                  <a:srgbClr val="FFFFFF"/>
                </a:solidFill>
                <a:latin typeface="Century Gothic"/>
                <a:ea typeface="DejaVu Sans"/>
              </a:rPr>
              <a:t>:  /acme/user/37</a:t>
            </a:r>
            <a:endParaRPr lang="en-US" sz="2400" b="0" strike="noStrike" spc="-1">
              <a:latin typeface="Arial"/>
            </a:endParaRPr>
          </a:p>
        </p:txBody>
      </p:sp>
      <p:graphicFrame>
        <p:nvGraphicFramePr>
          <p:cNvPr id="210" name="Table 4"/>
          <p:cNvGraphicFramePr/>
          <p:nvPr/>
        </p:nvGraphicFramePr>
        <p:xfrm>
          <a:off x="646200" y="4588200"/>
          <a:ext cx="10543320" cy="1854000"/>
        </p:xfrm>
        <a:graphic>
          <a:graphicData uri="http://schemas.openxmlformats.org/drawingml/2006/table">
            <a:tbl>
              <a:tblPr/>
              <a:tblGrid>
                <a:gridCol w="3401640">
                  <a:extLst>
                    <a:ext uri="{9D8B030D-6E8A-4147-A177-3AD203B41FA5}">
                      <a16:colId xmlns:a16="http://schemas.microsoft.com/office/drawing/2014/main" val="20000"/>
                    </a:ext>
                  </a:extLst>
                </a:gridCol>
                <a:gridCol w="714168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FFFFFF"/>
                          </a:solidFill>
                          <a:latin typeface="Century Gothic"/>
                        </a:rPr>
                        <a:t>Method</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lstStyle/>
                    <a:p>
                      <a:pPr>
                        <a:lnSpc>
                          <a:spcPct val="100000"/>
                        </a:lnSpc>
                      </a:pPr>
                      <a:r>
                        <a:rPr lang="en-US" sz="1800" b="1" strike="noStrike" spc="-1">
                          <a:solidFill>
                            <a:srgbClr val="FFFFFF"/>
                          </a:solidFill>
                          <a:latin typeface="Century Gothic"/>
                        </a:rPr>
                        <a:t>Database Action</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Century Gothic"/>
                        </a:rPr>
                        <a:t>PUT</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3CCCC"/>
                    </a:solidFill>
                  </a:tcPr>
                </a:tc>
                <a:tc>
                  <a:txBody>
                    <a:bodyPr/>
                    <a:lstStyle/>
                    <a:p>
                      <a:pPr>
                        <a:lnSpc>
                          <a:spcPct val="100000"/>
                        </a:lnSpc>
                      </a:pPr>
                      <a:r>
                        <a:rPr lang="en-US" sz="1800" b="0" strike="noStrike" spc="-1">
                          <a:solidFill>
                            <a:srgbClr val="000000"/>
                          </a:solidFill>
                          <a:latin typeface="Century Gothic"/>
                        </a:rPr>
                        <a:t>Create/Add (will get a new ID in the process)</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3CCCC"/>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Century Gothic"/>
                        </a:rPr>
                        <a:t>GET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lstStyle/>
                    <a:p>
                      <a:pPr>
                        <a:lnSpc>
                          <a:spcPct val="100000"/>
                        </a:lnSpc>
                      </a:pPr>
                      <a:r>
                        <a:rPr lang="en-US" sz="1800" b="0" strike="noStrike" spc="-1">
                          <a:solidFill>
                            <a:srgbClr val="000000"/>
                          </a:solidFill>
                          <a:latin typeface="Century Gothic"/>
                        </a:rPr>
                        <a:t>Read/Fetch (can return single row or cursor)</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Century Gothic"/>
                        </a:rPr>
                        <a:t>POST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lstStyle/>
                    <a:p>
                      <a:pPr>
                        <a:lnSpc>
                          <a:spcPct val="100000"/>
                        </a:lnSpc>
                      </a:pPr>
                      <a:r>
                        <a:rPr lang="en-US" sz="1800" b="0" strike="noStrike" spc="-1">
                          <a:solidFill>
                            <a:srgbClr val="000000"/>
                          </a:solidFill>
                          <a:latin typeface="Century Gothic"/>
                        </a:rPr>
                        <a:t>Update/Save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Century Gothic"/>
                        </a:rPr>
                        <a:t>DELETE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lstStyle/>
                    <a:p>
                      <a:pPr>
                        <a:lnSpc>
                          <a:spcPct val="100000"/>
                        </a:lnSpc>
                      </a:pPr>
                      <a:r>
                        <a:rPr lang="en-US" sz="1800" b="0" strike="noStrike" spc="-1">
                          <a:solidFill>
                            <a:srgbClr val="000000"/>
                          </a:solidFill>
                          <a:latin typeface="Century Gothic"/>
                        </a:rPr>
                        <a:t>Delete</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646200" y="452880"/>
            <a:ext cx="9403920" cy="78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Sample #3: Factory/Files</a:t>
            </a:r>
            <a:endParaRPr lang="en-US" sz="4200" b="0" strike="noStrike" spc="-1">
              <a:latin typeface="Arial"/>
            </a:endParaRPr>
          </a:p>
        </p:txBody>
      </p:sp>
      <p:sp>
        <p:nvSpPr>
          <p:cNvPr id="212" name="CustomShape 2"/>
          <p:cNvSpPr/>
          <p:nvPr/>
        </p:nvSpPr>
        <p:spPr>
          <a:xfrm>
            <a:off x="740880" y="1430640"/>
            <a:ext cx="101127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A “Factory” is a fundamental Design Pattern.   The factory takes in a resource and outputs a product.  In our case, the resource is the criteria for instantiation, and the product is the instantiated class</a:t>
            </a:r>
            <a:endParaRPr lang="en-US" sz="1800" b="0" strike="noStrike" spc="-1">
              <a:latin typeface="Arial"/>
            </a:endParaRPr>
          </a:p>
        </p:txBody>
      </p:sp>
      <p:sp>
        <p:nvSpPr>
          <p:cNvPr id="213" name="CustomShape 3"/>
          <p:cNvSpPr/>
          <p:nvPr/>
        </p:nvSpPr>
        <p:spPr>
          <a:xfrm>
            <a:off x="902160" y="2833920"/>
            <a:ext cx="8547480" cy="1187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Use factories to give a chance to determine class instantiation at run time…</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“Just say ‘No’ to ‘new’”….</a:t>
            </a:r>
            <a:endParaRPr lang="en-US" sz="18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646200" y="452880"/>
            <a:ext cx="9403920" cy="71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Sample #3: Factory/Files (cont)</a:t>
            </a:r>
            <a:endParaRPr lang="en-US" sz="4200" b="0" strike="noStrike" spc="-1">
              <a:latin typeface="Arial"/>
            </a:endParaRPr>
          </a:p>
        </p:txBody>
      </p:sp>
      <p:sp>
        <p:nvSpPr>
          <p:cNvPr id="215" name="CustomShape 2"/>
          <p:cNvSpPr/>
          <p:nvPr/>
        </p:nvSpPr>
        <p:spPr>
          <a:xfrm>
            <a:off x="791640" y="1788120"/>
            <a:ext cx="5850000" cy="455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ourier New"/>
                <a:ea typeface="DejaVu Sans"/>
              </a:rPr>
              <a:t>$customer = ‘ACME’;</a:t>
            </a:r>
            <a:endParaRPr lang="en-US" sz="1200" b="0" strike="noStrike" spc="-1">
              <a:latin typeface="Arial"/>
            </a:endParaRPr>
          </a:p>
          <a:p>
            <a:pPr>
              <a:lnSpc>
                <a:spcPct val="100000"/>
              </a:lnSpc>
            </a:pPr>
            <a:r>
              <a:rPr lang="en-US" sz="1200" b="0" strike="noStrike" spc="-1">
                <a:solidFill>
                  <a:srgbClr val="FFFFFF"/>
                </a:solidFill>
                <a:latin typeface="Courier New"/>
                <a:ea typeface="DejaVu Sans"/>
              </a:rPr>
              <a:t>$engine   = Factory::instantiate($customer.‘/billing/engine’);</a:t>
            </a:r>
            <a:endParaRPr lang="en-US" sz="1200" b="0" strike="noStrike" spc="-1">
              <a:latin typeface="Arial"/>
            </a:endParaRPr>
          </a:p>
        </p:txBody>
      </p:sp>
      <p:sp>
        <p:nvSpPr>
          <p:cNvPr id="216" name="CustomShape 3"/>
          <p:cNvSpPr/>
          <p:nvPr/>
        </p:nvSpPr>
        <p:spPr>
          <a:xfrm>
            <a:off x="716040" y="2727360"/>
            <a:ext cx="237528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ourier New"/>
                <a:ea typeface="DejaVu Sans"/>
              </a:rPr>
              <a:t>/billing/Engine.php</a:t>
            </a:r>
            <a:endParaRPr lang="en-US" sz="1200" b="0" strike="noStrike" spc="-1">
              <a:latin typeface="Arial"/>
            </a:endParaRPr>
          </a:p>
          <a:p>
            <a:pPr>
              <a:lnSpc>
                <a:spcPct val="100000"/>
              </a:lnSpc>
            </a:pPr>
            <a:r>
              <a:rPr lang="en-US" sz="1200" b="0" strike="noStrike" spc="-1">
                <a:solidFill>
                  <a:srgbClr val="FFFFFF"/>
                </a:solidFill>
                <a:latin typeface="Courier New"/>
                <a:ea typeface="DejaVu Sans"/>
              </a:rPr>
              <a:t>/ACME/billing/Engine.php</a:t>
            </a:r>
            <a:endParaRPr lang="en-US" sz="1200" b="0" strike="noStrike" spc="-1">
              <a:latin typeface="Arial"/>
            </a:endParaRPr>
          </a:p>
          <a:p>
            <a:pPr>
              <a:lnSpc>
                <a:spcPct val="100000"/>
              </a:lnSpc>
            </a:pPr>
            <a:endParaRPr lang="en-US" sz="1200" b="0" strike="noStrike" spc="-1">
              <a:latin typeface="Arial"/>
            </a:endParaRPr>
          </a:p>
        </p:txBody>
      </p:sp>
      <p:sp>
        <p:nvSpPr>
          <p:cNvPr id="217" name="CustomShape 4"/>
          <p:cNvSpPr/>
          <p:nvPr/>
        </p:nvSpPr>
        <p:spPr>
          <a:xfrm>
            <a:off x="743040" y="2286000"/>
            <a:ext cx="115452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File Structure:</a:t>
            </a:r>
            <a:endParaRPr lang="en-US" sz="1200" b="0" strike="noStrike" spc="-1">
              <a:latin typeface="Arial"/>
            </a:endParaRPr>
          </a:p>
        </p:txBody>
      </p:sp>
      <p:sp>
        <p:nvSpPr>
          <p:cNvPr id="218" name="CustomShape 5"/>
          <p:cNvSpPr/>
          <p:nvPr/>
        </p:nvSpPr>
        <p:spPr>
          <a:xfrm>
            <a:off x="745200" y="3444840"/>
            <a:ext cx="124740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Factory Code:</a:t>
            </a:r>
            <a:endParaRPr lang="en-US" sz="1200" b="0" strike="noStrike" spc="-1">
              <a:latin typeface="Arial"/>
            </a:endParaRPr>
          </a:p>
        </p:txBody>
      </p:sp>
      <p:sp>
        <p:nvSpPr>
          <p:cNvPr id="219" name="CustomShape 6"/>
          <p:cNvSpPr/>
          <p:nvPr/>
        </p:nvSpPr>
        <p:spPr>
          <a:xfrm>
            <a:off x="788400" y="3913920"/>
            <a:ext cx="9100080" cy="228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dirty="0">
                <a:solidFill>
                  <a:srgbClr val="FFFFFF"/>
                </a:solidFill>
                <a:latin typeface="Courier New"/>
                <a:ea typeface="DejaVu Sans"/>
              </a:rPr>
              <a:t>public static function instantiate($criteria) {</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$comps    = explode(‘/’,$criteria);</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$class    = </a:t>
            </a:r>
            <a:r>
              <a:rPr lang="en-US" sz="1200" b="0" strike="noStrike" spc="-1" dirty="0" err="1">
                <a:solidFill>
                  <a:srgbClr val="FFFFFF"/>
                </a:solidFill>
                <a:latin typeface="Courier New"/>
                <a:ea typeface="DejaVu Sans"/>
              </a:rPr>
              <a:t>ucfirst</a:t>
            </a:r>
            <a:r>
              <a:rPr lang="en-US" sz="1200" b="0" strike="noStrike" spc="-1" dirty="0">
                <a:solidFill>
                  <a:srgbClr val="FFFFFF"/>
                </a:solidFill>
                <a:latin typeface="Courier New"/>
                <a:ea typeface="DejaVu Sans"/>
              </a:rPr>
              <a:t>($criteria[2]);</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$default  = ‘/’.$criteria[1].’/’..’.php’;</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$specific = ‘/’.$criteria[0].‘/’.$criteria[1].’/’.</a:t>
            </a:r>
            <a:r>
              <a:rPr lang="en-US" sz="1200" b="0" strike="noStrike" spc="-1" dirty="0" err="1">
                <a:solidFill>
                  <a:srgbClr val="FFFFFF"/>
                </a:solidFill>
                <a:latin typeface="Courier New"/>
                <a:ea typeface="DejaVu Sans"/>
              </a:rPr>
              <a:t>ucfirst</a:t>
            </a:r>
            <a:r>
              <a:rPr lang="en-US" sz="1200" b="0" strike="noStrike" spc="-1" dirty="0">
                <a:solidFill>
                  <a:srgbClr val="FFFFFF"/>
                </a:solidFill>
                <a:latin typeface="Courier New"/>
                <a:ea typeface="DejaVu Sans"/>
              </a:rPr>
              <a:t>($criteria[2]).’.php’;</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if (</a:t>
            </a:r>
            <a:r>
              <a:rPr lang="en-US" sz="1200" b="0" strike="noStrike" spc="-1" dirty="0" err="1">
                <a:solidFill>
                  <a:srgbClr val="FFFFFF"/>
                </a:solidFill>
                <a:latin typeface="Courier New"/>
                <a:ea typeface="DejaVu Sans"/>
              </a:rPr>
              <a:t>file_exists</a:t>
            </a:r>
            <a:r>
              <a:rPr lang="en-US" sz="1200" b="0" strike="noStrike" spc="-1" dirty="0">
                <a:solidFill>
                  <a:srgbClr val="FFFFFF"/>
                </a:solidFill>
                <a:latin typeface="Courier New"/>
                <a:ea typeface="DejaVu Sans"/>
              </a:rPr>
              <a:t>($specific) {</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a:t>
            </a:r>
            <a:r>
              <a:rPr lang="en-US" sz="1200" b="0" strike="noStrike" spc="-1" dirty="0" err="1">
                <a:solidFill>
                  <a:srgbClr val="FFFFFF"/>
                </a:solidFill>
                <a:latin typeface="Courier New"/>
                <a:ea typeface="DejaVu Sans"/>
              </a:rPr>
              <a:t>require_once</a:t>
            </a:r>
            <a:r>
              <a:rPr lang="en-US" sz="1200" b="0" strike="noStrike" spc="-1" dirty="0">
                <a:solidFill>
                  <a:srgbClr val="FFFFFF"/>
                </a:solidFill>
                <a:latin typeface="Courier New"/>
                <a:ea typeface="DejaVu Sans"/>
              </a:rPr>
              <a:t>($specific);</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 else {</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a:t>
            </a:r>
            <a:r>
              <a:rPr lang="en-US" sz="1200" b="0" strike="noStrike" spc="-1" dirty="0" err="1">
                <a:solidFill>
                  <a:srgbClr val="FFFFFF"/>
                </a:solidFill>
                <a:latin typeface="Courier New"/>
                <a:ea typeface="DejaVu Sans"/>
              </a:rPr>
              <a:t>require_once</a:t>
            </a:r>
            <a:r>
              <a:rPr lang="en-US" sz="1200" b="0" strike="noStrike" spc="-1" dirty="0">
                <a:solidFill>
                  <a:srgbClr val="FFFFFF"/>
                </a:solidFill>
                <a:latin typeface="Courier New"/>
                <a:ea typeface="DejaVu Sans"/>
              </a:rPr>
              <a:t>($default);</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	return $class();</a:t>
            </a:r>
            <a:endParaRPr lang="en-US" sz="1200" b="0" strike="noStrike" spc="-1" dirty="0">
              <a:latin typeface="Arial"/>
            </a:endParaRPr>
          </a:p>
          <a:p>
            <a:pPr>
              <a:lnSpc>
                <a:spcPct val="100000"/>
              </a:lnSpc>
            </a:pPr>
            <a:r>
              <a:rPr lang="en-US" sz="1200" b="0" strike="noStrike" spc="-1" dirty="0">
                <a:solidFill>
                  <a:srgbClr val="FFFFFF"/>
                </a:solidFill>
                <a:latin typeface="Courier New"/>
                <a:ea typeface="DejaVu Sans"/>
              </a:rPr>
              <a:t>}</a:t>
            </a:r>
            <a:endParaRPr lang="en-US" sz="12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646200" y="452880"/>
            <a:ext cx="9403920" cy="76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Inversion of Control</a:t>
            </a:r>
            <a:endParaRPr lang="en-US" sz="4200" b="0" strike="noStrike" spc="-1">
              <a:latin typeface="Arial"/>
            </a:endParaRPr>
          </a:p>
        </p:txBody>
      </p:sp>
      <p:sp>
        <p:nvSpPr>
          <p:cNvPr id="221" name="CustomShape 2"/>
          <p:cNvSpPr/>
          <p:nvPr/>
        </p:nvSpPr>
        <p:spPr>
          <a:xfrm>
            <a:off x="1103400" y="1143000"/>
            <a:ext cx="8946000" cy="510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IoC is a design principle in which custom-written portions of a </a:t>
            </a:r>
            <a:r>
              <a:rPr lang="en-US" sz="2000" b="0" u="sng" strike="noStrike" spc="-1">
                <a:solidFill>
                  <a:srgbClr val="0000FF"/>
                </a:solidFill>
                <a:uFillTx/>
                <a:latin typeface="Century Gothic"/>
                <a:hlinkClick r:id="rId2"/>
              </a:rPr>
              <a:t>computer program</a:t>
            </a:r>
            <a:r>
              <a:rPr lang="en-US" sz="2000" b="0" strike="noStrike" spc="-1">
                <a:solidFill>
                  <a:srgbClr val="FFFFFF"/>
                </a:solidFill>
                <a:latin typeface="Century Gothic"/>
              </a:rPr>
              <a:t> receive the </a:t>
            </a:r>
            <a:r>
              <a:rPr lang="en-US" sz="2000" b="0" u="sng" strike="noStrike" spc="-1">
                <a:solidFill>
                  <a:srgbClr val="0000FF"/>
                </a:solidFill>
                <a:uFillTx/>
                <a:latin typeface="Century Gothic"/>
                <a:hlinkClick r:id="rId3"/>
              </a:rPr>
              <a:t>flow of control</a:t>
            </a:r>
            <a:r>
              <a:rPr lang="en-US" sz="2000" b="0" strike="noStrike" spc="-1">
                <a:solidFill>
                  <a:srgbClr val="FFFFFF"/>
                </a:solidFill>
                <a:latin typeface="Century Gothic"/>
              </a:rPr>
              <a:t> from a generic </a:t>
            </a:r>
            <a:r>
              <a:rPr lang="en-US" sz="2000" b="0" u="sng" strike="noStrike" spc="-1">
                <a:solidFill>
                  <a:srgbClr val="0000FF"/>
                </a:solidFill>
                <a:uFillTx/>
                <a:latin typeface="Century Gothic"/>
                <a:hlinkClick r:id="rId4"/>
              </a:rPr>
              <a:t>framework</a:t>
            </a:r>
            <a:r>
              <a:rPr lang="en-US" sz="2000" b="0" strike="noStrike" spc="-1">
                <a:solidFill>
                  <a:srgbClr val="FFFFFF"/>
                </a:solidFill>
                <a:latin typeface="Century Gothic"/>
              </a:rPr>
              <a:t> or other construct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It often comprises these design patterns:  Dependency Injection, Factory, Interpreter, Template, Strategy, and some include Observer</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Seeks to separate execution from implementation</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Is a natural progression from Separation of Concerns (SoC)</a:t>
            </a:r>
            <a:endParaRPr lang="en-US" sz="20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667440" y="457200"/>
            <a:ext cx="28951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600" b="0" strike="noStrike" spc="-1">
                <a:solidFill>
                  <a:srgbClr val="FFFFFF"/>
                </a:solidFill>
                <a:latin typeface="Century Gothic"/>
                <a:ea typeface="DejaVu Sans"/>
              </a:rPr>
              <a:t>Technology:</a:t>
            </a:r>
            <a:endParaRPr lang="en-US" sz="3600" b="0" strike="noStrike" spc="-1">
              <a:latin typeface="Arial"/>
            </a:endParaRPr>
          </a:p>
        </p:txBody>
      </p:sp>
      <p:sp>
        <p:nvSpPr>
          <p:cNvPr id="223" name="CustomShape 2"/>
          <p:cNvSpPr/>
          <p:nvPr/>
        </p:nvSpPr>
        <p:spPr>
          <a:xfrm>
            <a:off x="3600360" y="667440"/>
            <a:ext cx="34254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Not all code is created equal</a:t>
            </a:r>
            <a:endParaRPr lang="en-US" sz="1800" b="0" strike="noStrike" spc="-1">
              <a:latin typeface="Arial"/>
            </a:endParaRPr>
          </a:p>
        </p:txBody>
      </p:sp>
      <p:pic>
        <p:nvPicPr>
          <p:cNvPr id="224" name="Picture 5"/>
          <p:cNvPicPr/>
          <p:nvPr/>
        </p:nvPicPr>
        <p:blipFill>
          <a:blip r:embed="rId2"/>
          <a:stretch/>
        </p:blipFill>
        <p:spPr>
          <a:xfrm>
            <a:off x="650880" y="1313640"/>
            <a:ext cx="5934240" cy="1199520"/>
          </a:xfrm>
          <a:prstGeom prst="rect">
            <a:avLst/>
          </a:prstGeom>
          <a:ln>
            <a:noFill/>
          </a:ln>
        </p:spPr>
      </p:pic>
      <p:sp>
        <p:nvSpPr>
          <p:cNvPr id="225" name="CustomShape 3"/>
          <p:cNvSpPr/>
          <p:nvPr/>
        </p:nvSpPr>
        <p:spPr>
          <a:xfrm>
            <a:off x="722520" y="3911040"/>
            <a:ext cx="10845720" cy="1187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Not all code has the same cost in development and maintenance.  Above you can see that the</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only consistent technology across these respective code stacks is the presentation tier, which is</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written in JS, CSS, and HTML.  The more we can do in that tier, the less maintenance work we will</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incur later, and the less chance of impact on other unrelated components.</a:t>
            </a:r>
            <a:endParaRPr lang="en-US" sz="1800" b="0" strike="noStrike" spc="-1">
              <a:latin typeface="Arial"/>
            </a:endParaRPr>
          </a:p>
        </p:txBody>
      </p:sp>
      <p:sp>
        <p:nvSpPr>
          <p:cNvPr id="226" name="CustomShape 4"/>
          <p:cNvSpPr/>
          <p:nvPr/>
        </p:nvSpPr>
        <p:spPr>
          <a:xfrm>
            <a:off x="708120" y="2862360"/>
            <a:ext cx="1018260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Generally speaking, all application stacks consist of some form of presentation tier, a data </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Manipulation tier, and a data storage tier, a.k.a. Persistence tier.</a:t>
            </a:r>
            <a:endParaRPr lang="en-US" sz="1800" b="0" strike="noStrike" spc="-1">
              <a:latin typeface="Arial"/>
            </a:endParaRPr>
          </a:p>
        </p:txBody>
      </p:sp>
      <p:sp>
        <p:nvSpPr>
          <p:cNvPr id="227" name="CustomShape 5"/>
          <p:cNvSpPr/>
          <p:nvPr/>
        </p:nvSpPr>
        <p:spPr>
          <a:xfrm>
            <a:off x="711720" y="5536440"/>
            <a:ext cx="1076040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The important thing here is that we are trying to minimize the writing of custom code particularly</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on the backend (the model)</a:t>
            </a:r>
            <a:endParaRPr lang="en-US" sz="18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646200" y="452880"/>
            <a:ext cx="9403920" cy="84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The Road to Agile</a:t>
            </a:r>
            <a:endParaRPr lang="en-US" sz="4200" b="0" strike="noStrike" spc="-1">
              <a:latin typeface="Arial"/>
            </a:endParaRPr>
          </a:p>
        </p:txBody>
      </p:sp>
      <p:sp>
        <p:nvSpPr>
          <p:cNvPr id="229" name="CustomShape 2"/>
          <p:cNvSpPr/>
          <p:nvPr/>
        </p:nvSpPr>
        <p:spPr>
          <a:xfrm>
            <a:off x="3632760" y="889560"/>
            <a:ext cx="183960" cy="368640"/>
          </a:xfrm>
          <a:prstGeom prst="rect">
            <a:avLst/>
          </a:prstGeom>
          <a:noFill/>
          <a:ln>
            <a:noFill/>
          </a:ln>
        </p:spPr>
        <p:style>
          <a:lnRef idx="0">
            <a:scrgbClr r="0" g="0" b="0"/>
          </a:lnRef>
          <a:fillRef idx="0">
            <a:scrgbClr r="0" g="0" b="0"/>
          </a:fillRef>
          <a:effectRef idx="0">
            <a:scrgbClr r="0" g="0" b="0"/>
          </a:effectRef>
          <a:fontRef idx="minor"/>
        </p:style>
      </p:sp>
      <p:pic>
        <p:nvPicPr>
          <p:cNvPr id="230" name="Picture 8"/>
          <p:cNvPicPr/>
          <p:nvPr/>
        </p:nvPicPr>
        <p:blipFill>
          <a:blip r:embed="rId2"/>
          <a:stretch/>
        </p:blipFill>
        <p:spPr>
          <a:xfrm>
            <a:off x="2591640" y="2536200"/>
            <a:ext cx="1904400" cy="1932840"/>
          </a:xfrm>
          <a:prstGeom prst="rect">
            <a:avLst/>
          </a:prstGeom>
          <a:ln>
            <a:noFill/>
          </a:ln>
        </p:spPr>
      </p:pic>
      <p:pic>
        <p:nvPicPr>
          <p:cNvPr id="231" name="Picture 10"/>
          <p:cNvPicPr/>
          <p:nvPr/>
        </p:nvPicPr>
        <p:blipFill>
          <a:blip r:embed="rId3"/>
          <a:stretch/>
        </p:blipFill>
        <p:spPr>
          <a:xfrm>
            <a:off x="732240" y="1399320"/>
            <a:ext cx="2619720" cy="1964880"/>
          </a:xfrm>
          <a:prstGeom prst="rect">
            <a:avLst/>
          </a:prstGeom>
          <a:ln>
            <a:noFill/>
          </a:ln>
        </p:spPr>
      </p:pic>
      <p:pic>
        <p:nvPicPr>
          <p:cNvPr id="232" name="Picture 12"/>
          <p:cNvPicPr/>
          <p:nvPr/>
        </p:nvPicPr>
        <p:blipFill>
          <a:blip r:embed="rId4"/>
          <a:stretch/>
        </p:blipFill>
        <p:spPr>
          <a:xfrm>
            <a:off x="4023720" y="3677400"/>
            <a:ext cx="3789720" cy="2210400"/>
          </a:xfrm>
          <a:prstGeom prst="rect">
            <a:avLst/>
          </a:prstGeom>
          <a:ln>
            <a:noFill/>
          </a:ln>
        </p:spPr>
      </p:pic>
      <p:sp>
        <p:nvSpPr>
          <p:cNvPr id="233" name="CustomShape 3"/>
          <p:cNvSpPr/>
          <p:nvPr/>
        </p:nvSpPr>
        <p:spPr>
          <a:xfrm>
            <a:off x="4833360" y="1382040"/>
            <a:ext cx="6904440" cy="2097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A process that works at all levels of the business is not a “nice to have”… It is a requirement.</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At different levels of the enterprise, different “paradigms” are in effect.</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Developers should focus on agile, while the higher business functions should</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focus on SEI/CMM inspired processes.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Six Sigma has some great ideas on how to produce better software through incentives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The process of innovation is not linear.  A properly implemented process can be the </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catalyst to truly innovative software, but it is not easy.</a:t>
            </a:r>
            <a:endParaRPr lang="en-US" sz="12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743400" y="437760"/>
            <a:ext cx="22611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600" b="0" strike="noStrike" spc="-1">
                <a:solidFill>
                  <a:srgbClr val="FFFFFF"/>
                </a:solidFill>
                <a:latin typeface="Century Gothic"/>
                <a:ea typeface="DejaVu Sans"/>
              </a:rPr>
              <a:t>SEI/CMMi</a:t>
            </a:r>
            <a:endParaRPr lang="en-US" sz="3600" b="0" strike="noStrike" spc="-1">
              <a:latin typeface="Arial"/>
            </a:endParaRPr>
          </a:p>
        </p:txBody>
      </p:sp>
      <p:pic>
        <p:nvPicPr>
          <p:cNvPr id="235" name="Picture 10"/>
          <p:cNvPicPr/>
          <p:nvPr/>
        </p:nvPicPr>
        <p:blipFill>
          <a:blip r:embed="rId2"/>
          <a:stretch/>
        </p:blipFill>
        <p:spPr>
          <a:xfrm>
            <a:off x="732240" y="1399320"/>
            <a:ext cx="2619720" cy="1964880"/>
          </a:xfrm>
          <a:prstGeom prst="rect">
            <a:avLst/>
          </a:prstGeom>
          <a:ln>
            <a:noFill/>
          </a:ln>
        </p:spPr>
      </p:pic>
      <p:sp>
        <p:nvSpPr>
          <p:cNvPr id="236" name="CustomShape 2"/>
          <p:cNvSpPr/>
          <p:nvPr/>
        </p:nvSpPr>
        <p:spPr>
          <a:xfrm>
            <a:off x="3864960" y="1399320"/>
            <a:ext cx="755064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Initially released in 1993, and then re-assessed circa 1999 for “web”</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More focused on qualitative results, though later levels also offer </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a certain amount of quantitative prediction… (how many widgets</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will we be able to make per year)</a:t>
            </a:r>
            <a:endParaRPr lang="en-US" sz="1800" b="0" strike="noStrike" spc="-1">
              <a:latin typeface="Arial"/>
            </a:endParaRPr>
          </a:p>
        </p:txBody>
      </p:sp>
      <p:sp>
        <p:nvSpPr>
          <p:cNvPr id="237" name="CustomShape 3"/>
          <p:cNvSpPr/>
          <p:nvPr/>
        </p:nvSpPr>
        <p:spPr>
          <a:xfrm>
            <a:off x="801360" y="3616560"/>
            <a:ext cx="11377440" cy="255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Level 1:  Initial -- Reactive.  Minimal planning.   Success depends on </a:t>
            </a:r>
            <a:r>
              <a:rPr lang="en-US" sz="1800" b="0" i="1" strike="noStrike" spc="-1">
                <a:solidFill>
                  <a:srgbClr val="FFFFFF"/>
                </a:solidFill>
                <a:latin typeface="Century Gothic"/>
                <a:ea typeface="DejaVu Sans"/>
              </a:rPr>
              <a:t>individual heroics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Level 2: Managed – Basics of project management are in place, initial standards are created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Level 3: Defined – Standards are expanded to include other areas, including education, contract</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	management, and other topics.  At the end of Level 3, you are now producing quality</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Level 4: Quantitatively Managed – Proper metrics gathering can now help us understand not only the</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	quality of the products we are producing, but how many we can produce</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Level 5: Optimizing – continuous improvement… improving a well-oiled machine</a:t>
            </a:r>
            <a:endParaRPr lang="en-US"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756720" y="437760"/>
            <a:ext cx="42451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600" b="0" strike="noStrike" spc="-1">
                <a:solidFill>
                  <a:srgbClr val="FFFFFF"/>
                </a:solidFill>
                <a:latin typeface="Century Gothic"/>
                <a:ea typeface="DejaVu Sans"/>
              </a:rPr>
              <a:t>Process:  Six Sigma</a:t>
            </a:r>
            <a:endParaRPr lang="en-US" sz="3600" b="0" strike="noStrike" spc="-1">
              <a:latin typeface="Arial"/>
            </a:endParaRPr>
          </a:p>
        </p:txBody>
      </p:sp>
      <p:pic>
        <p:nvPicPr>
          <p:cNvPr id="239" name="Picture 8"/>
          <p:cNvPicPr/>
          <p:nvPr/>
        </p:nvPicPr>
        <p:blipFill>
          <a:blip r:embed="rId2"/>
          <a:stretch/>
        </p:blipFill>
        <p:spPr>
          <a:xfrm>
            <a:off x="844920" y="1391040"/>
            <a:ext cx="1904400" cy="1932840"/>
          </a:xfrm>
          <a:prstGeom prst="rect">
            <a:avLst/>
          </a:prstGeom>
          <a:ln>
            <a:noFill/>
          </a:ln>
        </p:spPr>
      </p:pic>
      <p:sp>
        <p:nvSpPr>
          <p:cNvPr id="240" name="CustomShape 2"/>
          <p:cNvSpPr/>
          <p:nvPr/>
        </p:nvSpPr>
        <p:spPr>
          <a:xfrm>
            <a:off x="2886840" y="1391040"/>
            <a:ext cx="1387800" cy="1918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FF0000"/>
                </a:solidFill>
                <a:latin typeface="Century Gothic"/>
                <a:ea typeface="DejaVu Sans"/>
              </a:rPr>
              <a:t>D</a:t>
            </a:r>
            <a:r>
              <a:rPr lang="en-US" sz="1800" b="0" strike="noStrike" spc="-1">
                <a:solidFill>
                  <a:srgbClr val="FFFFFF"/>
                </a:solidFill>
                <a:latin typeface="Century Gothic"/>
                <a:ea typeface="DejaVu Sans"/>
              </a:rPr>
              <a:t>  efine</a:t>
            </a:r>
            <a:endParaRPr lang="en-US" sz="1800" b="0" strike="noStrike" spc="-1">
              <a:latin typeface="Arial"/>
            </a:endParaRPr>
          </a:p>
          <a:p>
            <a:pPr>
              <a:lnSpc>
                <a:spcPct val="100000"/>
              </a:lnSpc>
            </a:pPr>
            <a:r>
              <a:rPr lang="en-US" sz="2400" b="0" strike="noStrike" spc="-1">
                <a:solidFill>
                  <a:srgbClr val="FF0000"/>
                </a:solidFill>
                <a:latin typeface="Century Gothic"/>
                <a:ea typeface="DejaVu Sans"/>
              </a:rPr>
              <a:t>M</a:t>
            </a:r>
            <a:r>
              <a:rPr lang="en-US" sz="1800" b="0" strike="noStrike" spc="-1">
                <a:solidFill>
                  <a:srgbClr val="FFFFFF"/>
                </a:solidFill>
                <a:latin typeface="Century Gothic"/>
                <a:ea typeface="DejaVu Sans"/>
              </a:rPr>
              <a:t> easure</a:t>
            </a:r>
            <a:endParaRPr lang="en-US" sz="1800" b="0" strike="noStrike" spc="-1">
              <a:latin typeface="Arial"/>
            </a:endParaRPr>
          </a:p>
          <a:p>
            <a:pPr>
              <a:lnSpc>
                <a:spcPct val="100000"/>
              </a:lnSpc>
            </a:pPr>
            <a:r>
              <a:rPr lang="en-US" sz="2400" b="0" strike="noStrike" spc="-1">
                <a:solidFill>
                  <a:srgbClr val="FF0000"/>
                </a:solidFill>
                <a:latin typeface="Century Gothic"/>
                <a:ea typeface="DejaVu Sans"/>
              </a:rPr>
              <a:t>A</a:t>
            </a:r>
            <a:r>
              <a:rPr lang="en-US" sz="1800" b="0" strike="noStrike" spc="-1">
                <a:solidFill>
                  <a:srgbClr val="FFFFFF"/>
                </a:solidFill>
                <a:latin typeface="Century Gothic"/>
                <a:ea typeface="DejaVu Sans"/>
              </a:rPr>
              <a:t>  nalyze</a:t>
            </a:r>
            <a:endParaRPr lang="en-US" sz="1800" b="0" strike="noStrike" spc="-1">
              <a:latin typeface="Arial"/>
            </a:endParaRPr>
          </a:p>
          <a:p>
            <a:pPr>
              <a:lnSpc>
                <a:spcPct val="100000"/>
              </a:lnSpc>
            </a:pPr>
            <a:r>
              <a:rPr lang="en-US" sz="2400" b="0" strike="noStrike" spc="-1">
                <a:solidFill>
                  <a:srgbClr val="FF0000"/>
                </a:solidFill>
                <a:latin typeface="Century Gothic"/>
                <a:ea typeface="DejaVu Sans"/>
              </a:rPr>
              <a:t> I</a:t>
            </a:r>
            <a:r>
              <a:rPr lang="en-US" sz="1800" b="0" strike="noStrike" spc="-1">
                <a:solidFill>
                  <a:srgbClr val="FFFFFF"/>
                </a:solidFill>
                <a:latin typeface="Century Gothic"/>
                <a:ea typeface="DejaVu Sans"/>
              </a:rPr>
              <a:t>   mprove</a:t>
            </a:r>
            <a:endParaRPr lang="en-US" sz="1800" b="0" strike="noStrike" spc="-1">
              <a:latin typeface="Arial"/>
            </a:endParaRPr>
          </a:p>
          <a:p>
            <a:pPr>
              <a:lnSpc>
                <a:spcPct val="100000"/>
              </a:lnSpc>
            </a:pPr>
            <a:r>
              <a:rPr lang="en-US" sz="2400" b="0" strike="noStrike" spc="-1">
                <a:solidFill>
                  <a:srgbClr val="FF0000"/>
                </a:solidFill>
                <a:latin typeface="Century Gothic"/>
                <a:ea typeface="DejaVu Sans"/>
              </a:rPr>
              <a:t>C</a:t>
            </a:r>
            <a:r>
              <a:rPr lang="en-US" sz="1800" b="0" strike="noStrike" spc="-1">
                <a:solidFill>
                  <a:srgbClr val="FFFFFF"/>
                </a:solidFill>
                <a:latin typeface="Century Gothic"/>
                <a:ea typeface="DejaVu Sans"/>
              </a:rPr>
              <a:t>  ontrol</a:t>
            </a:r>
            <a:endParaRPr lang="en-US" sz="1800" b="0" strike="noStrike" spc="-1">
              <a:latin typeface="Arial"/>
            </a:endParaRPr>
          </a:p>
        </p:txBody>
      </p:sp>
      <p:sp>
        <p:nvSpPr>
          <p:cNvPr id="241" name="CustomShape 3"/>
          <p:cNvSpPr/>
          <p:nvPr/>
        </p:nvSpPr>
        <p:spPr>
          <a:xfrm>
            <a:off x="4686480" y="1391040"/>
            <a:ext cx="6439680" cy="2010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An approach adapted to IT from manufacturing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Intended to lower the number of defects in code</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Very focused on “quantifying” the development process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Summed up by what Sun Tzu said: “Know Thyself”</a:t>
            </a:r>
            <a:endParaRPr lang="en-US" sz="1800" b="0" strike="noStrike" spc="-1">
              <a:latin typeface="Arial"/>
            </a:endParaRPr>
          </a:p>
        </p:txBody>
      </p:sp>
      <p:sp>
        <p:nvSpPr>
          <p:cNvPr id="242" name="CustomShape 4"/>
          <p:cNvSpPr/>
          <p:nvPr/>
        </p:nvSpPr>
        <p:spPr>
          <a:xfrm>
            <a:off x="909360" y="4011840"/>
            <a:ext cx="1101492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Has some good ideas for incentivizing software developers to be more thorough in testing and</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Producing code with fewer defects, however, a code base can be defect free and still be wrong,</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So ultimately six sigma has dubious value vis-à-vis SEI/CMM and Agile .</a:t>
            </a:r>
            <a:endParaRPr lang="en-US" sz="1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646200" y="452880"/>
            <a:ext cx="9403920" cy="85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Why Innovate?</a:t>
            </a:r>
            <a:endParaRPr lang="en-US" sz="4200" b="0" strike="noStrike" spc="-1">
              <a:latin typeface="Arial"/>
            </a:endParaRPr>
          </a:p>
        </p:txBody>
      </p:sp>
      <p:pic>
        <p:nvPicPr>
          <p:cNvPr id="95" name="Picture 4"/>
          <p:cNvPicPr/>
          <p:nvPr/>
        </p:nvPicPr>
        <p:blipFill>
          <a:blip r:embed="rId2"/>
          <a:stretch/>
        </p:blipFill>
        <p:spPr>
          <a:xfrm>
            <a:off x="8300160" y="1528200"/>
            <a:ext cx="3767040" cy="2485800"/>
          </a:xfrm>
          <a:prstGeom prst="rect">
            <a:avLst/>
          </a:prstGeom>
          <a:ln>
            <a:noFill/>
          </a:ln>
        </p:spPr>
      </p:pic>
      <p:sp>
        <p:nvSpPr>
          <p:cNvPr id="96" name="CustomShape 2"/>
          <p:cNvSpPr/>
          <p:nvPr/>
        </p:nvSpPr>
        <p:spPr>
          <a:xfrm>
            <a:off x="686520" y="1667160"/>
            <a:ext cx="727020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Unless your product is “perfect”, or has no competitors… you will</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need to innovate… or die.</a:t>
            </a:r>
            <a:endParaRPr lang="en-US" sz="1800" b="0" strike="noStrike" spc="-1">
              <a:latin typeface="Arial"/>
            </a:endParaRPr>
          </a:p>
        </p:txBody>
      </p:sp>
      <p:pic>
        <p:nvPicPr>
          <p:cNvPr id="97" name="Picture 6"/>
          <p:cNvPicPr/>
          <p:nvPr/>
        </p:nvPicPr>
        <p:blipFill>
          <a:blip r:embed="rId3"/>
          <a:stretch/>
        </p:blipFill>
        <p:spPr>
          <a:xfrm>
            <a:off x="8287920" y="90360"/>
            <a:ext cx="3767040" cy="1362240"/>
          </a:xfrm>
          <a:prstGeom prst="rect">
            <a:avLst/>
          </a:prstGeom>
          <a:ln>
            <a:noFill/>
          </a:ln>
        </p:spPr>
      </p:pic>
      <p:pic>
        <p:nvPicPr>
          <p:cNvPr id="98" name="Picture 6"/>
          <p:cNvPicPr/>
          <p:nvPr/>
        </p:nvPicPr>
        <p:blipFill>
          <a:blip r:embed="rId4"/>
          <a:stretch/>
        </p:blipFill>
        <p:spPr>
          <a:xfrm>
            <a:off x="10171800" y="4089600"/>
            <a:ext cx="1895400" cy="2548800"/>
          </a:xfrm>
          <a:prstGeom prst="rect">
            <a:avLst/>
          </a:prstGeom>
          <a:ln>
            <a:noFill/>
          </a:ln>
        </p:spPr>
      </p:pic>
      <p:sp>
        <p:nvSpPr>
          <p:cNvPr id="99" name="CustomShape 3"/>
          <p:cNvSpPr/>
          <p:nvPr/>
        </p:nvSpPr>
        <p:spPr>
          <a:xfrm>
            <a:off x="699480" y="2750760"/>
            <a:ext cx="7448760" cy="286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FFFFFF"/>
                </a:solidFill>
                <a:latin typeface="Century Gothic"/>
                <a:ea typeface="DejaVu Sans"/>
              </a:rPr>
              <a:t>Here we go down the rabbit hole…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DejaVu Sans"/>
              </a:rPr>
              <a:t>What’s the difference between imitation, and innovation?</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DejaVu Sans"/>
              </a:rPr>
              <a:t>An innovation in your product might just be an imitation of a feature in a competitors product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DejaVu Sans"/>
              </a:rPr>
              <a:t>Frederich Hegel created the idea of a three part process to innovative thought, that</a:t>
            </a:r>
            <a:endParaRPr lang="en-US" sz="1400" b="0" strike="noStrike" spc="-1">
              <a:latin typeface="Arial"/>
            </a:endParaRPr>
          </a:p>
          <a:p>
            <a:pPr>
              <a:lnSpc>
                <a:spcPct val="100000"/>
              </a:lnSpc>
            </a:pPr>
            <a:r>
              <a:rPr lang="en-US" sz="1400" b="0" strike="noStrike" spc="-1">
                <a:solidFill>
                  <a:srgbClr val="FFFFFF"/>
                </a:solidFill>
                <a:latin typeface="Century Gothic"/>
                <a:ea typeface="DejaVu Sans"/>
              </a:rPr>
              <a:t>of “Thesis”, “Antithesis”, “Sythesis” (a.k.a. “The Dialectic Triad”).</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DejaVu Sans"/>
              </a:rPr>
              <a:t>Basically there’s what you know (thesis), what you don’t know and that you are presented with (antithesis), and if you can meld thesis and antithesis together, you get synthesis, which is something new (at least to you)</a:t>
            </a:r>
            <a:endParaRPr lang="en-US" sz="1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751320" y="437760"/>
            <a:ext cx="33400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600" b="0" strike="noStrike" spc="-1">
                <a:solidFill>
                  <a:srgbClr val="FFFFFF"/>
                </a:solidFill>
                <a:latin typeface="Century Gothic"/>
                <a:ea typeface="DejaVu Sans"/>
              </a:rPr>
              <a:t>Process:  Agile</a:t>
            </a:r>
            <a:endParaRPr lang="en-US" sz="3600" b="0" strike="noStrike" spc="-1">
              <a:latin typeface="Arial"/>
            </a:endParaRPr>
          </a:p>
        </p:txBody>
      </p:sp>
      <p:pic>
        <p:nvPicPr>
          <p:cNvPr id="244" name="Picture 12"/>
          <p:cNvPicPr/>
          <p:nvPr/>
        </p:nvPicPr>
        <p:blipFill>
          <a:blip r:embed="rId2"/>
          <a:stretch/>
        </p:blipFill>
        <p:spPr>
          <a:xfrm>
            <a:off x="526680" y="1083960"/>
            <a:ext cx="3789720" cy="2210400"/>
          </a:xfrm>
          <a:prstGeom prst="rect">
            <a:avLst/>
          </a:prstGeom>
          <a:ln>
            <a:noFill/>
          </a:ln>
        </p:spPr>
      </p:pic>
      <p:sp>
        <p:nvSpPr>
          <p:cNvPr id="245" name="CustomShape 2"/>
          <p:cNvSpPr/>
          <p:nvPr/>
        </p:nvSpPr>
        <p:spPr>
          <a:xfrm>
            <a:off x="4361040" y="1293480"/>
            <a:ext cx="7450200" cy="2010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This part of the process is developer focused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SEI/CMM can help you get the right work in the backlog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Six Sigma can help the developers improve their code over time</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And a properly executed Agile/SCRUM env. can foster innovation</a:t>
            </a:r>
            <a:endParaRPr lang="en-US" sz="1800" b="0" strike="noStrike" spc="-1">
              <a:latin typeface="Arial"/>
            </a:endParaRPr>
          </a:p>
        </p:txBody>
      </p:sp>
      <p:sp>
        <p:nvSpPr>
          <p:cNvPr id="246" name="CustomShape 3"/>
          <p:cNvSpPr/>
          <p:nvPr/>
        </p:nvSpPr>
        <p:spPr>
          <a:xfrm>
            <a:off x="6680880" y="3941280"/>
            <a:ext cx="488448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FFFFF"/>
                </a:solidFill>
                <a:latin typeface="Century Gothic"/>
                <a:ea typeface="DejaVu Sans"/>
              </a:rPr>
              <a:t>Innovation comes from inside you.</a:t>
            </a:r>
            <a:r>
              <a:rPr lang="en-US" sz="1800" b="0" strike="noStrike" spc="-1">
                <a:solidFill>
                  <a:srgbClr val="FFFFFF"/>
                </a:solidFill>
                <a:latin typeface="Century Gothic"/>
                <a:ea typeface="DejaVu Sans"/>
              </a:rPr>
              <a:t> Ideas, inspiration and innovation only seem to come from outside you, but they don’t. They always come from inside you. The only exception is small teams...but only intimate groups in real time in the real world, never large-scale or online collaborations</a:t>
            </a:r>
            <a:endParaRPr lang="en-US" sz="1800" b="0" strike="noStrike" spc="-1">
              <a:latin typeface="Arial"/>
            </a:endParaRPr>
          </a:p>
        </p:txBody>
      </p:sp>
      <p:sp>
        <p:nvSpPr>
          <p:cNvPr id="247" name="CustomShape 4"/>
          <p:cNvSpPr/>
          <p:nvPr/>
        </p:nvSpPr>
        <p:spPr>
          <a:xfrm>
            <a:off x="452520" y="3941280"/>
            <a:ext cx="590616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It is important to understand </a:t>
            </a:r>
            <a:r>
              <a:rPr lang="en-US" sz="1800" b="1" strike="noStrike" spc="-1">
                <a:solidFill>
                  <a:srgbClr val="FFFFFF"/>
                </a:solidFill>
                <a:latin typeface="Century Gothic"/>
                <a:ea typeface="DejaVu Sans"/>
              </a:rPr>
              <a:t>where innovation doesn’t come from</a:t>
            </a:r>
            <a:r>
              <a:rPr lang="en-US" sz="1800" b="0" strike="noStrike" spc="-1">
                <a:solidFill>
                  <a:srgbClr val="FFFFFF"/>
                </a:solidFill>
                <a:latin typeface="Century Gothic"/>
                <a:ea typeface="DejaVu Sans"/>
              </a:rPr>
              <a:t>:  It doesn’t come from a blog, a book or an article. It doesn’t come from inspirational quotes and stories. It doesn’t come from LinkedIn Influencers or anyone you follow on Twitter. It doesn’t come from motivational speakers. And it most certainly doesn’t come from any kind of self-improvement or personal productivity</a:t>
            </a:r>
            <a:endParaRPr lang="en-US" sz="18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646200" y="452880"/>
            <a:ext cx="9403920" cy="86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Agile: Background</a:t>
            </a:r>
            <a:endParaRPr lang="en-US" sz="4200" b="0" strike="noStrike" spc="-1">
              <a:latin typeface="Arial"/>
            </a:endParaRPr>
          </a:p>
        </p:txBody>
      </p:sp>
      <p:sp>
        <p:nvSpPr>
          <p:cNvPr id="249" name="CustomShape 2"/>
          <p:cNvSpPr/>
          <p:nvPr/>
        </p:nvSpPr>
        <p:spPr>
          <a:xfrm>
            <a:off x="587160" y="1320480"/>
            <a:ext cx="10041840" cy="201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640">
              <a:lnSpc>
                <a:spcPct val="100000"/>
              </a:lnSpc>
              <a:buClr>
                <a:srgbClr val="FFFFFF"/>
              </a:buClr>
              <a:buSzPct val="45000"/>
              <a:buFont typeface="Wingdings" charset="2"/>
              <a:buChar char=""/>
            </a:pPr>
            <a:r>
              <a:rPr lang="en-US" sz="1800" b="0" strike="noStrike" spc="-1">
                <a:solidFill>
                  <a:srgbClr val="FFFFFF"/>
                </a:solidFill>
                <a:latin typeface="Century Gothic"/>
                <a:ea typeface="DejaVu Sans"/>
              </a:rPr>
              <a:t> First suggested in 1985</a:t>
            </a:r>
            <a:endParaRPr lang="en-US" sz="1800" b="0" strike="noStrike" spc="-1">
              <a:latin typeface="Arial"/>
            </a:endParaRPr>
          </a:p>
          <a:p>
            <a:pPr marL="216000" indent="-215640">
              <a:lnSpc>
                <a:spcPct val="100000"/>
              </a:lnSpc>
              <a:buClr>
                <a:srgbClr val="FFFFFF"/>
              </a:buClr>
              <a:buSzPct val="45000"/>
              <a:buFont typeface="Wingdings" charset="2"/>
              <a:buChar char=""/>
            </a:pPr>
            <a:r>
              <a:rPr lang="en-US" sz="1800" b="0" strike="noStrike" spc="-1">
                <a:solidFill>
                  <a:srgbClr val="FFFFFF"/>
                </a:solidFill>
                <a:latin typeface="Century Gothic"/>
                <a:ea typeface="DejaVu Sans"/>
              </a:rPr>
              <a:t> Responds better to changing requirements</a:t>
            </a:r>
            <a:endParaRPr lang="en-US" sz="1800" b="0" strike="noStrike" spc="-1">
              <a:latin typeface="Arial"/>
            </a:endParaRPr>
          </a:p>
          <a:p>
            <a:pPr marL="216000" indent="-215640">
              <a:lnSpc>
                <a:spcPct val="100000"/>
              </a:lnSpc>
              <a:buClr>
                <a:srgbClr val="FFFFFF"/>
              </a:buClr>
              <a:buSzPct val="45000"/>
              <a:buFont typeface="Wingdings" charset="2"/>
              <a:buChar char=""/>
            </a:pPr>
            <a:r>
              <a:rPr lang="en-US" sz="1800" b="0" strike="noStrike" spc="-1">
                <a:solidFill>
                  <a:srgbClr val="FFFFFF"/>
                </a:solidFill>
                <a:latin typeface="Century Gothic"/>
                <a:ea typeface="DejaVu Sans"/>
              </a:rPr>
              <a:t> Developer centered</a:t>
            </a:r>
            <a:endParaRPr lang="en-US" sz="1800" b="0" strike="noStrike" spc="-1">
              <a:latin typeface="Arial"/>
            </a:endParaRPr>
          </a:p>
          <a:p>
            <a:pPr marL="216000" indent="-215640">
              <a:lnSpc>
                <a:spcPct val="100000"/>
              </a:lnSpc>
              <a:buClr>
                <a:srgbClr val="FFFFFF"/>
              </a:buClr>
              <a:buSzPct val="45000"/>
              <a:buFont typeface="Wingdings" charset="2"/>
              <a:buChar char=""/>
            </a:pPr>
            <a:r>
              <a:rPr lang="en-US" sz="1800" b="0" strike="noStrike" spc="-1">
                <a:solidFill>
                  <a:srgbClr val="FFFFFF"/>
                </a:solidFill>
                <a:latin typeface="Century Gothic"/>
                <a:ea typeface="DejaVu Sans"/>
              </a:rPr>
              <a:t> Especially good about innovation</a:t>
            </a:r>
            <a:endParaRPr lang="en-US" sz="1800" b="0" strike="noStrike" spc="-1">
              <a:latin typeface="Arial"/>
            </a:endParaRPr>
          </a:p>
          <a:p>
            <a:pPr marL="216000" indent="-215640">
              <a:lnSpc>
                <a:spcPct val="100000"/>
              </a:lnSpc>
              <a:buClr>
                <a:srgbClr val="FFFFFF"/>
              </a:buClr>
              <a:buSzPct val="45000"/>
              <a:buFont typeface="Wingdings" charset="2"/>
              <a:buChar char=""/>
            </a:pPr>
            <a:r>
              <a:rPr lang="en-US" sz="1800" b="0" strike="noStrike" spc="-1">
                <a:solidFill>
                  <a:srgbClr val="FFFFFF"/>
                </a:solidFill>
                <a:latin typeface="Century Gothic"/>
                <a:ea typeface="DejaVu Sans"/>
              </a:rPr>
              <a:t> Holistic and Heuristic</a:t>
            </a:r>
            <a:endParaRPr lang="en-US" sz="1800" b="0" strike="noStrike" spc="-1">
              <a:latin typeface="Arial"/>
            </a:endParaRPr>
          </a:p>
          <a:p>
            <a:pPr marL="216000" indent="-215640">
              <a:lnSpc>
                <a:spcPct val="100000"/>
              </a:lnSpc>
              <a:buClr>
                <a:srgbClr val="FFFFFF"/>
              </a:buClr>
              <a:buSzPct val="45000"/>
              <a:buFont typeface="Wingdings" charset="2"/>
              <a:buChar char=""/>
            </a:pPr>
            <a:r>
              <a:rPr lang="en-US" sz="1800" b="0" strike="noStrike" spc="-1">
                <a:solidFill>
                  <a:srgbClr val="FFFFFF"/>
                </a:solidFill>
                <a:latin typeface="Century Gothic"/>
                <a:ea typeface="DejaVu Sans"/>
              </a:rPr>
              <a:t> One of the iterative approaches</a:t>
            </a:r>
            <a:endParaRPr lang="en-US" sz="1800" b="0" strike="noStrike" spc="-1">
              <a:latin typeface="Arial"/>
            </a:endParaRPr>
          </a:p>
          <a:p>
            <a:pPr>
              <a:lnSpc>
                <a:spcPct val="100000"/>
              </a:lnSpc>
            </a:pPr>
            <a:endParaRPr lang="en-US" sz="1800" b="0" strike="noStrike" spc="-1">
              <a:latin typeface="Arial"/>
            </a:endParaRPr>
          </a:p>
        </p:txBody>
      </p:sp>
      <p:sp>
        <p:nvSpPr>
          <p:cNvPr id="250" name="CustomShape 3"/>
          <p:cNvSpPr/>
          <p:nvPr/>
        </p:nvSpPr>
        <p:spPr>
          <a:xfrm>
            <a:off x="605160" y="4169880"/>
            <a:ext cx="9486360" cy="109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Agile Manifesto</a:t>
            </a:r>
            <a:endParaRPr lang="en-US" sz="1800" b="0" strike="noStrike" spc="-1">
              <a:latin typeface="Arial"/>
            </a:endParaRPr>
          </a:p>
          <a:p>
            <a:pPr marL="285840" indent="-285120">
              <a:lnSpc>
                <a:spcPct val="100000"/>
              </a:lnSpc>
              <a:buClr>
                <a:srgbClr val="FFFFFF"/>
              </a:buClr>
              <a:buFont typeface="Arial"/>
              <a:buChar char="•"/>
            </a:pPr>
            <a:r>
              <a:rPr lang="en-US" sz="1200" b="0" strike="noStrike" spc="-1">
                <a:solidFill>
                  <a:srgbClr val="FFFFFF"/>
                </a:solidFill>
                <a:latin typeface="Century Gothic"/>
                <a:ea typeface="DejaVu Sans"/>
              </a:rPr>
              <a:t>Individuals and interactions over processes and tools</a:t>
            </a:r>
            <a:endParaRPr lang="en-US" sz="1200" b="0" strike="noStrike" spc="-1">
              <a:latin typeface="Arial"/>
            </a:endParaRPr>
          </a:p>
          <a:p>
            <a:pPr marL="285840" indent="-285120">
              <a:lnSpc>
                <a:spcPct val="100000"/>
              </a:lnSpc>
              <a:buClr>
                <a:srgbClr val="FFFFFF"/>
              </a:buClr>
              <a:buFont typeface="Arial"/>
              <a:buChar char="•"/>
            </a:pPr>
            <a:r>
              <a:rPr lang="en-US" sz="1200" b="0" strike="noStrike" spc="-1">
                <a:solidFill>
                  <a:srgbClr val="FFFFFF"/>
                </a:solidFill>
                <a:latin typeface="Century Gothic"/>
                <a:ea typeface="DejaVu Sans"/>
              </a:rPr>
              <a:t>Working software over comprehensive documentation</a:t>
            </a:r>
            <a:endParaRPr lang="en-US" sz="1200" b="0" strike="noStrike" spc="-1">
              <a:latin typeface="Arial"/>
            </a:endParaRPr>
          </a:p>
          <a:p>
            <a:pPr marL="285840" indent="-285120">
              <a:lnSpc>
                <a:spcPct val="100000"/>
              </a:lnSpc>
              <a:buClr>
                <a:srgbClr val="FFFFFF"/>
              </a:buClr>
              <a:buFont typeface="Arial"/>
              <a:buChar char="•"/>
            </a:pPr>
            <a:r>
              <a:rPr lang="en-US" sz="1200" b="0" strike="noStrike" spc="-1">
                <a:solidFill>
                  <a:srgbClr val="FFFFFF"/>
                </a:solidFill>
                <a:latin typeface="Century Gothic"/>
                <a:ea typeface="DejaVu Sans"/>
              </a:rPr>
              <a:t>Customer collaboration over contract negotiation</a:t>
            </a:r>
            <a:endParaRPr lang="en-US" sz="1200" b="0" strike="noStrike" spc="-1">
              <a:latin typeface="Arial"/>
            </a:endParaRPr>
          </a:p>
          <a:p>
            <a:pPr marL="285840" indent="-285120">
              <a:lnSpc>
                <a:spcPct val="100000"/>
              </a:lnSpc>
              <a:buClr>
                <a:srgbClr val="FFFFFF"/>
              </a:buClr>
              <a:buFont typeface="Arial"/>
              <a:buChar char="•"/>
            </a:pPr>
            <a:r>
              <a:rPr lang="en-US" sz="1200" b="0" strike="noStrike" spc="-1">
                <a:solidFill>
                  <a:srgbClr val="FFFFFF"/>
                </a:solidFill>
                <a:latin typeface="Century Gothic"/>
                <a:ea typeface="DejaVu Sans"/>
              </a:rPr>
              <a:t>Responding to change over following a plan</a:t>
            </a:r>
            <a:endParaRPr lang="en-US" sz="12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626760" y="2278080"/>
            <a:ext cx="9592560" cy="206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Our highest priority is to satisfy the customer through early and continuous delivery of valuable software.</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Welcome changing requirements, even late in development. Agile processes harness change for the customer's competitive advantage.</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Deliver working software frequently, from a couple of weeks to a couple of months, with a preference to the shorter timescale.</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Business people and developers must work together daily throughout the project.</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Build projects around motivated individuals. Give them the environment and support they need, and trust them to get the job done.</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The most efficient and effective method of conveying information to and within a development team is face-to-face conversation.</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Working software is the primary measure of progress.</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Agile processes promote sustainable development. The sponsors, developers, and users should be able to maintain a constant pace indefinitely.</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Continuous attention to technical excellence and good design enhances agility.</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Simplicity--the art of maximizing the amount of work not done--is essential.</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The best architectures, requirements, and designs emerge from self-organizing teams.</a:t>
            </a:r>
            <a:endParaRPr lang="en-US" sz="1000" b="0" strike="noStrike" spc="-1" dirty="0">
              <a:latin typeface="Arial"/>
            </a:endParaRPr>
          </a:p>
          <a:p>
            <a:pPr marL="228600" indent="-227880">
              <a:lnSpc>
                <a:spcPct val="100000"/>
              </a:lnSpc>
              <a:buClr>
                <a:srgbClr val="FFFFFF"/>
              </a:buClr>
              <a:buFont typeface="Century Gothic"/>
              <a:buAutoNum type="arabicPeriod"/>
            </a:pPr>
            <a:r>
              <a:rPr lang="en-US" sz="1000" b="0" strike="noStrike" spc="-1" dirty="0">
                <a:solidFill>
                  <a:srgbClr val="FFFFFF"/>
                </a:solidFill>
                <a:latin typeface="Century Gothic"/>
                <a:ea typeface="DejaVu Sans"/>
              </a:rPr>
              <a:t>At regular intervals, the team reflects on how to become more effective, then tunes and adjusts its behavior accordingly.</a:t>
            </a:r>
            <a:endParaRPr lang="en-US" sz="1000" b="0" strike="noStrike" spc="-1" dirty="0">
              <a:latin typeface="Arial"/>
            </a:endParaRPr>
          </a:p>
          <a:p>
            <a:pPr>
              <a:lnSpc>
                <a:spcPct val="100000"/>
              </a:lnSpc>
            </a:pPr>
            <a:endParaRPr lang="en-US" sz="1000" b="0" strike="noStrike" spc="-1" dirty="0">
              <a:latin typeface="Arial"/>
            </a:endParaRPr>
          </a:p>
        </p:txBody>
      </p:sp>
      <p:sp>
        <p:nvSpPr>
          <p:cNvPr id="252" name="CustomShape 2"/>
          <p:cNvSpPr/>
          <p:nvPr/>
        </p:nvSpPr>
        <p:spPr>
          <a:xfrm>
            <a:off x="656640" y="811800"/>
            <a:ext cx="458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12 principles behind the Agile Manifesto</a:t>
            </a:r>
            <a:endParaRPr lang="en-US" sz="18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646200" y="452880"/>
            <a:ext cx="9403920" cy="92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Let’s talk Agile…</a:t>
            </a:r>
            <a:endParaRPr lang="en-US" sz="4200" b="0" strike="noStrike" spc="-1">
              <a:latin typeface="Arial"/>
            </a:endParaRPr>
          </a:p>
        </p:txBody>
      </p:sp>
      <p:pic>
        <p:nvPicPr>
          <p:cNvPr id="254" name="Picture 12"/>
          <p:cNvPicPr/>
          <p:nvPr/>
        </p:nvPicPr>
        <p:blipFill>
          <a:blip r:embed="rId2"/>
          <a:stretch/>
        </p:blipFill>
        <p:spPr>
          <a:xfrm>
            <a:off x="1517400" y="1375560"/>
            <a:ext cx="6376320" cy="3719160"/>
          </a:xfrm>
          <a:prstGeom prst="rect">
            <a:avLst/>
          </a:prstGeom>
          <a:ln>
            <a:noFill/>
          </a:ln>
        </p:spPr>
      </p:pic>
      <p:sp>
        <p:nvSpPr>
          <p:cNvPr id="255" name="CustomShape 2"/>
          <p:cNvSpPr/>
          <p:nvPr/>
        </p:nvSpPr>
        <p:spPr>
          <a:xfrm>
            <a:off x="875520" y="5454720"/>
            <a:ext cx="8980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The first goal is to have a working product for review at the end of each “Sprint”</a:t>
            </a:r>
            <a:endParaRPr lang="en-US" sz="18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646200" y="452880"/>
            <a:ext cx="9403920" cy="76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Define Who You Are</a:t>
            </a:r>
            <a:endParaRPr lang="en-US" sz="4200" b="0" strike="noStrike" spc="-1">
              <a:latin typeface="Arial"/>
            </a:endParaRPr>
          </a:p>
        </p:txBody>
      </p:sp>
      <p:sp>
        <p:nvSpPr>
          <p:cNvPr id="257" name="CustomShape 2"/>
          <p:cNvSpPr/>
          <p:nvPr/>
        </p:nvSpPr>
        <p:spPr>
          <a:xfrm>
            <a:off x="1103400" y="1450440"/>
            <a:ext cx="9376200" cy="33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Define your product…What is it?  What does it do?  Why is it different?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Define who your customer(s) are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Define roles</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Product Owner</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Stakeholders</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Team Members</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Scrum Master (If that’s your thing)…</a:t>
            </a:r>
            <a:endParaRPr lang="en-US" sz="18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Know the difference between a pig and a chicken!</a:t>
            </a:r>
            <a:endParaRPr lang="en-US" sz="2000" b="0" strike="noStrike" spc="-1">
              <a:latin typeface="Arial"/>
            </a:endParaRPr>
          </a:p>
        </p:txBody>
      </p:sp>
      <p:pic>
        <p:nvPicPr>
          <p:cNvPr id="258" name="Picture 2"/>
          <p:cNvPicPr/>
          <p:nvPr/>
        </p:nvPicPr>
        <p:blipFill>
          <a:blip r:embed="rId2"/>
          <a:stretch/>
        </p:blipFill>
        <p:spPr>
          <a:xfrm>
            <a:off x="1978560" y="4879440"/>
            <a:ext cx="4352040" cy="169524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646200" y="452880"/>
            <a:ext cx="9403920" cy="78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Agile Basics</a:t>
            </a:r>
            <a:endParaRPr lang="en-US" sz="4200" b="0" strike="noStrike" spc="-1">
              <a:latin typeface="Arial"/>
            </a:endParaRPr>
          </a:p>
        </p:txBody>
      </p:sp>
      <p:sp>
        <p:nvSpPr>
          <p:cNvPr id="260" name="CustomShape 2"/>
          <p:cNvSpPr/>
          <p:nvPr/>
        </p:nvSpPr>
        <p:spPr>
          <a:xfrm>
            <a:off x="1103400" y="1513440"/>
            <a:ext cx="8946000" cy="4734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Agile teams are always an odd number, the ideal is 5  (you can’t build a consensus with an even number)</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Sprints are measured in weeks, usually 2-3, though as along as 4.  Avoid overly long sprints as planning beyond 3 weeks is very difficult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Ideally, team members aren’t “assigned” work but take it upon themselves (see “Self-Directed Work Teams”)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Agile cycle involves Sprint Planning, Sprint, and Sprint review (we are going add a fourth…</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Sprint Planning reviews only what is in the backlog…</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Sprint Review looks at unfinished work and what we have learned</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All unfinished work is added back to the backlog</a:t>
            </a:r>
            <a:endParaRPr lang="en-US" sz="20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646200" y="452880"/>
            <a:ext cx="9403920" cy="79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The Backlog</a:t>
            </a:r>
            <a:endParaRPr lang="en-US" sz="4200" b="0" strike="noStrike" spc="-1">
              <a:latin typeface="Arial"/>
            </a:endParaRPr>
          </a:p>
        </p:txBody>
      </p:sp>
      <p:sp>
        <p:nvSpPr>
          <p:cNvPr id="262" name="CustomShape 2"/>
          <p:cNvSpPr/>
          <p:nvPr/>
        </p:nvSpPr>
        <p:spPr>
          <a:xfrm>
            <a:off x="705600" y="1493640"/>
            <a:ext cx="95965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The Backlog contains the complete set of work needing to be done at that time</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It contains</a:t>
            </a:r>
            <a:endParaRPr lang="en-US" sz="1800" b="0" strike="noStrike" spc="-1">
              <a:latin typeface="Arial"/>
            </a:endParaRPr>
          </a:p>
          <a:p>
            <a:pPr marL="743040" lvl="1" indent="-285120">
              <a:lnSpc>
                <a:spcPct val="100000"/>
              </a:lnSpc>
              <a:buClr>
                <a:srgbClr val="FFFFFF"/>
              </a:buClr>
              <a:buFont typeface="Arial"/>
              <a:buChar char="•"/>
            </a:pPr>
            <a:r>
              <a:rPr lang="en-US" sz="1800" b="0" strike="noStrike" spc="-1">
                <a:solidFill>
                  <a:srgbClr val="FFFFFF"/>
                </a:solidFill>
                <a:latin typeface="Century Gothic"/>
                <a:ea typeface="DejaVu Sans"/>
              </a:rPr>
              <a:t>Epics - Which contain multiple stories</a:t>
            </a:r>
            <a:endParaRPr lang="en-US" sz="1800" b="0" strike="noStrike" spc="-1">
              <a:latin typeface="Arial"/>
            </a:endParaRPr>
          </a:p>
          <a:p>
            <a:pPr marL="743040" lvl="1" indent="-285120">
              <a:lnSpc>
                <a:spcPct val="100000"/>
              </a:lnSpc>
              <a:buClr>
                <a:srgbClr val="FFFFFF"/>
              </a:buClr>
              <a:buFont typeface="Arial"/>
              <a:buChar char="•"/>
            </a:pPr>
            <a:r>
              <a:rPr lang="en-US" sz="1800" b="0" strike="noStrike" spc="-1">
                <a:solidFill>
                  <a:srgbClr val="FFFFFF"/>
                </a:solidFill>
                <a:latin typeface="Century Gothic"/>
                <a:ea typeface="DejaVu Sans"/>
              </a:rPr>
              <a:t>Stories - Which contain multiple tasks</a:t>
            </a:r>
            <a:endParaRPr lang="en-US" sz="1800" b="0" strike="noStrike" spc="-1">
              <a:latin typeface="Arial"/>
            </a:endParaRPr>
          </a:p>
          <a:p>
            <a:pPr marL="743040" lvl="1" indent="-285120">
              <a:lnSpc>
                <a:spcPct val="100000"/>
              </a:lnSpc>
              <a:buClr>
                <a:srgbClr val="FFFFFF"/>
              </a:buClr>
              <a:buFont typeface="Arial"/>
              <a:buChar char="•"/>
            </a:pPr>
            <a:r>
              <a:rPr lang="en-US" sz="1800" b="0" strike="noStrike" spc="-1">
                <a:solidFill>
                  <a:srgbClr val="FFFFFF"/>
                </a:solidFill>
                <a:latin typeface="Century Gothic"/>
                <a:ea typeface="DejaVu Sans"/>
              </a:rPr>
              <a:t>Task - Which are individual “things” needed to get done, and are “pointed”</a:t>
            </a:r>
            <a:endParaRPr lang="en-US" sz="1800" b="0" strike="noStrike" spc="-1">
              <a:latin typeface="Arial"/>
            </a:endParaRPr>
          </a:p>
          <a:p>
            <a:pPr marL="743040" lvl="1" indent="-285120">
              <a:lnSpc>
                <a:spcPct val="100000"/>
              </a:lnSpc>
              <a:buClr>
                <a:srgbClr val="FFFFFF"/>
              </a:buClr>
              <a:buFont typeface="Arial"/>
              <a:buChar char="•"/>
            </a:pPr>
            <a:r>
              <a:rPr lang="en-US" sz="1800" b="0" strike="noStrike" spc="-1">
                <a:solidFill>
                  <a:srgbClr val="FFFFFF"/>
                </a:solidFill>
                <a:latin typeface="Century Gothic"/>
                <a:ea typeface="DejaVu Sans"/>
              </a:rPr>
              <a:t>Spike Tasks – One-off tasks unrelated to a current story</a:t>
            </a:r>
            <a:endParaRPr lang="en-US" sz="1800" b="0" strike="noStrike" spc="-1">
              <a:latin typeface="Arial"/>
            </a:endParaRPr>
          </a:p>
          <a:p>
            <a:pPr marL="457200">
              <a:lnSpc>
                <a:spcPct val="100000"/>
              </a:lnSpc>
            </a:pPr>
            <a:endParaRPr lang="en-US" sz="1800" b="0" strike="noStrike" spc="-1">
              <a:latin typeface="Arial"/>
            </a:endParaRPr>
          </a:p>
          <a:p>
            <a:pPr marL="457200">
              <a:lnSpc>
                <a:spcPct val="100000"/>
              </a:lnSpc>
            </a:pPr>
            <a:r>
              <a:rPr lang="en-US" sz="1800" b="0" strike="noStrike" spc="-1">
                <a:solidFill>
                  <a:srgbClr val="FFFFFF"/>
                </a:solidFill>
                <a:latin typeface="Century Gothic"/>
                <a:ea typeface="DejaVu Sans"/>
              </a:rPr>
              <a:t>All requirements changes or new work are added to the Backlog for review by the team </a:t>
            </a:r>
            <a:endParaRPr lang="en-US" sz="1800" b="0" strike="noStrike" spc="-1">
              <a:latin typeface="Arial"/>
            </a:endParaRPr>
          </a:p>
        </p:txBody>
      </p:sp>
      <p:sp>
        <p:nvSpPr>
          <p:cNvPr id="263" name="CustomShape 3"/>
          <p:cNvSpPr/>
          <p:nvPr/>
        </p:nvSpPr>
        <p:spPr>
          <a:xfrm>
            <a:off x="646200" y="4934520"/>
            <a:ext cx="954180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During Sprint Planning, tasks are taken off of the Backlog and added to the current Sprint queue (a.k.a. Sprint Backlog) to be worked on</a:t>
            </a:r>
            <a:endParaRPr lang="en-US" sz="1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646200" y="452880"/>
            <a:ext cx="940392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Epics/Stories</a:t>
            </a:r>
            <a:endParaRPr lang="en-US" sz="4200" b="0" strike="noStrike" spc="-1">
              <a:latin typeface="Arial"/>
            </a:endParaRPr>
          </a:p>
        </p:txBody>
      </p:sp>
      <p:sp>
        <p:nvSpPr>
          <p:cNvPr id="265" name="CustomShape 2"/>
          <p:cNvSpPr/>
          <p:nvPr/>
        </p:nvSpPr>
        <p:spPr>
          <a:xfrm>
            <a:off x="843480" y="1588320"/>
            <a:ext cx="9896040" cy="456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When specifying Epics and Stories, please note role, the reason, and justification.</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You can follow this approach:</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As a [</a:t>
            </a:r>
            <a:r>
              <a:rPr lang="en-US" sz="1800" b="0" i="1" strike="noStrike" spc="-1">
                <a:solidFill>
                  <a:srgbClr val="FFFFFF"/>
                </a:solidFill>
                <a:latin typeface="Century Gothic"/>
                <a:ea typeface="DejaVu Sans"/>
              </a:rPr>
              <a:t>role</a:t>
            </a:r>
            <a:r>
              <a:rPr lang="en-US" sz="1800" b="0" strike="noStrike" spc="-1">
                <a:solidFill>
                  <a:srgbClr val="FFFFFF"/>
                </a:solidFill>
                <a:latin typeface="Century Gothic"/>
                <a:ea typeface="DejaVu Sans"/>
              </a:rPr>
              <a:t>], I would like a [</a:t>
            </a:r>
            <a:r>
              <a:rPr lang="en-US" sz="1800" b="0" i="1" strike="noStrike" spc="-1">
                <a:solidFill>
                  <a:srgbClr val="FFFFFF"/>
                </a:solidFill>
                <a:latin typeface="Century Gothic"/>
                <a:ea typeface="DejaVu Sans"/>
              </a:rPr>
              <a:t>feature</a:t>
            </a:r>
            <a:r>
              <a:rPr lang="en-US" sz="1800" b="0" strike="noStrike" spc="-1">
                <a:solidFill>
                  <a:srgbClr val="FFFFFF"/>
                </a:solidFill>
                <a:latin typeface="Century Gothic"/>
                <a:ea typeface="DejaVu Sans"/>
              </a:rPr>
              <a:t>], because of [</a:t>
            </a:r>
            <a:r>
              <a:rPr lang="en-US" sz="1800" b="0" i="1" strike="noStrike" spc="-1">
                <a:solidFill>
                  <a:srgbClr val="FFFFFF"/>
                </a:solidFill>
                <a:latin typeface="Century Gothic"/>
                <a:ea typeface="DejaVu Sans"/>
              </a:rPr>
              <a:t>justification</a:t>
            </a:r>
            <a:r>
              <a:rPr lang="en-US" sz="1800" b="0" strike="noStrike" spc="-1">
                <a:solidFill>
                  <a:srgbClr val="FFFFFF"/>
                </a:solidFill>
                <a:latin typeface="Century Gothic"/>
                <a:ea typeface="DejaVu Sans"/>
              </a:rPr>
              <a:t>].</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Samples: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Epic:</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400" b="0" strike="noStrike" spc="-1">
                <a:solidFill>
                  <a:srgbClr val="FFFFFF"/>
                </a:solidFill>
                <a:latin typeface="Century Gothic"/>
                <a:ea typeface="DejaVu Sans"/>
              </a:rPr>
              <a:t>As a Product Owner, I would like a web-based billing system, because it is easier to collect payments through the web.</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800" b="0" strike="noStrike" spc="-1">
                <a:solidFill>
                  <a:srgbClr val="FFFFFF"/>
                </a:solidFill>
                <a:latin typeface="Century Gothic"/>
                <a:ea typeface="DejaVu Sans"/>
              </a:rPr>
              <a:t>Story: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400" b="0" strike="noStrike" spc="-1">
                <a:solidFill>
                  <a:srgbClr val="FFFFFF"/>
                </a:solidFill>
                <a:latin typeface="Century Gothic"/>
                <a:ea typeface="DejaVu Sans"/>
              </a:rPr>
              <a:t>As a user, I would like a search field, so that I may find related products faster</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646200" y="452880"/>
            <a:ext cx="9403920" cy="85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Agile Tasks</a:t>
            </a:r>
            <a:endParaRPr lang="en-US" sz="4200" b="0" strike="noStrike" spc="-1">
              <a:latin typeface="Arial"/>
            </a:endParaRPr>
          </a:p>
        </p:txBody>
      </p:sp>
      <p:sp>
        <p:nvSpPr>
          <p:cNvPr id="267" name="CustomShape 2"/>
          <p:cNvSpPr/>
          <p:nvPr/>
        </p:nvSpPr>
        <p:spPr>
          <a:xfrm>
            <a:off x="1103400" y="1474200"/>
            <a:ext cx="8946000" cy="477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“Unit of Work” in Agile is the Task</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It is a granular piece of work.  Stories contain 1 or more tasks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Tasks get assigned a value based on effort of work</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value normally is assigned an element from the Fibonacci series (1,2,3,5,8,13…)</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Anything 13 or over is normally elevated to a story to be tasked and pointed out separately</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POINT VALUE != HOURS!!!!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total of all tasks points add up to the effort level of a story, which adds up to the effort level of the epic.</a:t>
            </a:r>
            <a:endParaRPr lang="en-US" sz="2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646200" y="452880"/>
            <a:ext cx="9403920" cy="82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Velocity</a:t>
            </a:r>
            <a:endParaRPr lang="en-US" sz="4200" b="0" strike="noStrike" spc="-1">
              <a:latin typeface="Arial"/>
            </a:endParaRPr>
          </a:p>
        </p:txBody>
      </p:sp>
      <p:sp>
        <p:nvSpPr>
          <p:cNvPr id="269" name="CustomShape 2"/>
          <p:cNvSpPr/>
          <p:nvPr/>
        </p:nvSpPr>
        <p:spPr>
          <a:xfrm>
            <a:off x="1103400" y="1383480"/>
            <a:ext cx="8946000" cy="48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Over several sprints, a mean value in terms of points will become apparent on a per developer basis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This mean value is called the “Velocity”</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There’s a velocity value per developer, and per team</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Used to achieve effective and efficient sprint planning</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When planning, never try to “fill” velocity… always stop short</a:t>
            </a:r>
            <a:endParaRPr lang="en-US" sz="2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646200" y="452880"/>
            <a:ext cx="9403920" cy="70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Influences</a:t>
            </a:r>
            <a:endParaRPr lang="en-US" sz="4200" b="0" strike="noStrike" spc="-1">
              <a:latin typeface="Arial"/>
            </a:endParaRPr>
          </a:p>
        </p:txBody>
      </p:sp>
      <p:sp>
        <p:nvSpPr>
          <p:cNvPr id="101" name="CustomShape 2"/>
          <p:cNvSpPr/>
          <p:nvPr/>
        </p:nvSpPr>
        <p:spPr>
          <a:xfrm>
            <a:off x="1103400" y="1154880"/>
            <a:ext cx="8946000" cy="509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US" sz="2000" b="0" strike="noStrike" spc="-1">
                <a:solidFill>
                  <a:srgbClr val="FFFFFF"/>
                </a:solidFill>
                <a:latin typeface="Century Gothic"/>
              </a:rPr>
              <a:t>Nothing happens in a vacuum… These sources played an oversize role in this presentation…</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Books</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“The Psychology of Computer Programming” – Gerald M. Weinberg</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“The Pragmatic Programmer” – Andrew Hunt &amp; David Thomas</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“Design Patterns” – Multiple Authors</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“Anti-Patterns” – Multiple Authors</a:t>
            </a:r>
            <a:endParaRPr lang="en-US" sz="18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Heroes of Computer Science</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Edsgar Djikstra</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Grace Hopper</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Doug Crockford</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Martin Fowler</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646200" y="452880"/>
            <a:ext cx="9403920" cy="86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Sprint Planning</a:t>
            </a:r>
            <a:endParaRPr lang="en-US" sz="4200" b="0" strike="noStrike" spc="-1">
              <a:latin typeface="Arial"/>
            </a:endParaRPr>
          </a:p>
        </p:txBody>
      </p:sp>
      <p:sp>
        <p:nvSpPr>
          <p:cNvPr id="271" name="CustomShape 2"/>
          <p:cNvSpPr/>
          <p:nvPr/>
        </p:nvSpPr>
        <p:spPr>
          <a:xfrm>
            <a:off x="1103400" y="1221840"/>
            <a:ext cx="8946000" cy="502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Product owner and team members should be present, along with relevant stakeholders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“Groom” the backlog, make sure everything is still relevant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Mentally visualize where you want to be at the end of the sprint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Talk about what it will take to be a “complete” sprint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Cultivate team members, foster ownership of issues, then get out of the way</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Focus less on controlling, and more on empowering</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Pull relevant tasks from the backlog and add to current sprint queue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Don’t fill to capacity, leave time for collaboration</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Velocity is hardly ever consistent</a:t>
            </a:r>
            <a:endParaRPr lang="en-US" sz="2000" b="0" strike="noStrike" spc="-1">
              <a:latin typeface="Arial"/>
            </a:endParaRPr>
          </a:p>
          <a:p>
            <a:pPr>
              <a:lnSpc>
                <a:spcPct val="100000"/>
              </a:lnSpc>
              <a:spcBef>
                <a:spcPts val="1001"/>
              </a:spcBef>
            </a:pPr>
            <a:endParaRPr lang="en-US" sz="2000" b="0" strike="noStrike" spc="-1">
              <a:latin typeface="Arial"/>
            </a:endParaRPr>
          </a:p>
          <a:p>
            <a:pPr>
              <a:lnSpc>
                <a:spcPct val="100000"/>
              </a:lnSpc>
              <a:spcBef>
                <a:spcPts val="1001"/>
              </a:spcBef>
            </a:pPr>
            <a:endParaRPr lang="en-US" sz="2000" b="0" strike="noStrike" spc="-1">
              <a:latin typeface="Arial"/>
            </a:endParaRPr>
          </a:p>
          <a:p>
            <a:pPr>
              <a:lnSpc>
                <a:spcPct val="100000"/>
              </a:lnSpc>
              <a:spcBef>
                <a:spcPts val="1001"/>
              </a:spcBef>
            </a:pPr>
            <a:endParaRPr lang="en-US" sz="2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646200" y="452880"/>
            <a:ext cx="9403920" cy="7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Sprint Review</a:t>
            </a:r>
            <a:endParaRPr lang="en-US" sz="4200" b="0" strike="noStrike" spc="-1">
              <a:latin typeface="Arial"/>
            </a:endParaRPr>
          </a:p>
        </p:txBody>
      </p:sp>
      <p:sp>
        <p:nvSpPr>
          <p:cNvPr id="273" name="CustomShape 2"/>
          <p:cNvSpPr/>
          <p:nvPr/>
        </p:nvSpPr>
        <p:spPr>
          <a:xfrm>
            <a:off x="1103400" y="1241640"/>
            <a:ext cx="8946000" cy="500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Open to anyone interested in reviewing </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Review is not to be used as a “signoff” for user acceptance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Asks the question</a:t>
            </a:r>
            <a:endParaRPr lang="en-US" sz="20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What went well?</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What could use some improvement?</a:t>
            </a:r>
            <a:endParaRPr lang="en-US" sz="1800" b="0" strike="noStrike" spc="-1">
              <a:latin typeface="Arial"/>
            </a:endParaRPr>
          </a:p>
          <a:p>
            <a:pPr marL="743040" lvl="1" indent="-28512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What could be done to improve future sprints?</a:t>
            </a:r>
            <a:endParaRPr lang="en-US" sz="18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Demonstrates the state of the current product, and the stories completed during the last sprint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Just say no to PowerPoint (our goal is a working product)</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Product Owner should lead the review</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Questions from stakeholders can be taken about product set and future sprint activities</a:t>
            </a:r>
            <a:endParaRPr lang="en-US" sz="2000" b="0" strike="noStrike" spc="-1">
              <a:latin typeface="Arial"/>
            </a:endParaRPr>
          </a:p>
          <a:p>
            <a:pPr>
              <a:lnSpc>
                <a:spcPct val="100000"/>
              </a:lnSpc>
              <a:spcBef>
                <a:spcPts val="1001"/>
              </a:spcBef>
            </a:pPr>
            <a:endParaRPr lang="en-US" sz="2000" b="0" strike="noStrike" spc="-1">
              <a:latin typeface="Arial"/>
            </a:endParaRPr>
          </a:p>
          <a:p>
            <a:pPr>
              <a:lnSpc>
                <a:spcPct val="100000"/>
              </a:lnSpc>
              <a:spcBef>
                <a:spcPts val="1001"/>
              </a:spcBef>
            </a:pP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646200" y="452880"/>
            <a:ext cx="940392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A tale of two Lumberjacks</a:t>
            </a:r>
            <a:endParaRPr lang="en-US" sz="4200" b="0" strike="noStrike" spc="-1">
              <a:latin typeface="Arial"/>
            </a:endParaRPr>
          </a:p>
        </p:txBody>
      </p:sp>
      <p:pic>
        <p:nvPicPr>
          <p:cNvPr id="275" name="Picture 3"/>
          <p:cNvPicPr/>
          <p:nvPr/>
        </p:nvPicPr>
        <p:blipFill>
          <a:blip r:embed="rId2"/>
          <a:stretch/>
        </p:blipFill>
        <p:spPr>
          <a:xfrm>
            <a:off x="2352960" y="1553040"/>
            <a:ext cx="5557320" cy="464364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646200" y="452880"/>
            <a:ext cx="94039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Fostering Innovation</a:t>
            </a:r>
            <a:endParaRPr lang="en-US" sz="4200" b="0" strike="noStrike" spc="-1">
              <a:latin typeface="Arial"/>
            </a:endParaRPr>
          </a:p>
        </p:txBody>
      </p:sp>
      <p:sp>
        <p:nvSpPr>
          <p:cNvPr id="277" name="CustomShape 2"/>
          <p:cNvSpPr/>
          <p:nvPr/>
        </p:nvSpPr>
        <p:spPr>
          <a:xfrm>
            <a:off x="794160" y="2045520"/>
            <a:ext cx="72536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1)  Work personal and professional growth into each sprint cycle</a:t>
            </a:r>
            <a:endParaRPr lang="en-US" sz="1800" b="0" strike="noStrike" spc="-1">
              <a:latin typeface="Arial"/>
            </a:endParaRPr>
          </a:p>
        </p:txBody>
      </p:sp>
      <p:sp>
        <p:nvSpPr>
          <p:cNvPr id="278" name="CustomShape 3"/>
          <p:cNvSpPr/>
          <p:nvPr/>
        </p:nvSpPr>
        <p:spPr>
          <a:xfrm>
            <a:off x="752760" y="2670840"/>
            <a:ext cx="979740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2)  Manage relationships between developers, between developers and stakeholders,        and between the team and the Product Owner</a:t>
            </a:r>
            <a:endParaRPr lang="en-US" sz="1800" b="0" strike="noStrike" spc="-1">
              <a:latin typeface="Arial"/>
            </a:endParaRPr>
          </a:p>
        </p:txBody>
      </p:sp>
      <p:sp>
        <p:nvSpPr>
          <p:cNvPr id="279" name="CustomShape 4"/>
          <p:cNvSpPr/>
          <p:nvPr/>
        </p:nvSpPr>
        <p:spPr>
          <a:xfrm>
            <a:off x="752760" y="3738600"/>
            <a:ext cx="100184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latin typeface="Century Gothic"/>
                <a:ea typeface="DejaVu Sans"/>
              </a:rPr>
              <a:t>3)  Always “Under-commit and over deliver!”, you may want to promise the world, but it is better to surprise with what got done, rather than what was missed</a:t>
            </a:r>
            <a:endParaRPr lang="en-US" sz="18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ustomShape 1"/>
          <p:cNvSpPr/>
          <p:nvPr/>
        </p:nvSpPr>
        <p:spPr>
          <a:xfrm>
            <a:off x="646200" y="452880"/>
            <a:ext cx="9403920" cy="75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End Sprint with an “Un-Meeting”</a:t>
            </a:r>
            <a:endParaRPr lang="en-US" sz="4200" b="0" strike="noStrike" spc="-1">
              <a:latin typeface="Arial"/>
            </a:endParaRPr>
          </a:p>
        </p:txBody>
      </p:sp>
      <p:sp>
        <p:nvSpPr>
          <p:cNvPr id="281" name="CustomShape 2"/>
          <p:cNvSpPr/>
          <p:nvPr/>
        </p:nvSpPr>
        <p:spPr>
          <a:xfrm>
            <a:off x="1103400" y="1296720"/>
            <a:ext cx="9084600" cy="495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Un-Meeting is not a meeting, it is a chance for the team to “sharpen their axes” and nip any personality conflicts at the bud</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Manage team members relationships by getting them to function together in a non-work setting (go play a game together!), have lunch, do something outside of work</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Typically lasting ½ day, and comprised of two different presentations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first presentation is given by a team member, and can cover any topic relevant to the team.  This can be an opportunity for someone with specialized knowledge to share with the team (“flatten” the teams skills), or can be an early code review</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second presentation can be videos or other sources, and may or may not be relevant to the existing product.  You can look at technologies, techniques, competitors products, etc… anything that might stimulate creative thought</a:t>
            </a:r>
            <a:endParaRPr lang="en-US" sz="20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646200" y="452880"/>
            <a:ext cx="9403920" cy="70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Self-Directed Work Teams</a:t>
            </a:r>
            <a:endParaRPr lang="en-US" sz="4200" b="0" strike="noStrike" spc="-1">
              <a:latin typeface="Arial"/>
            </a:endParaRPr>
          </a:p>
        </p:txBody>
      </p:sp>
      <p:sp>
        <p:nvSpPr>
          <p:cNvPr id="283" name="CustomShape 2"/>
          <p:cNvSpPr/>
          <p:nvPr/>
        </p:nvSpPr>
        <p:spPr>
          <a:xfrm>
            <a:off x="1103400" y="1221840"/>
            <a:ext cx="8946000" cy="502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Seriously, just google it… </a:t>
            </a:r>
            <a:r>
              <a:rPr lang="en-US" sz="2000" b="0" u="sng" strike="noStrike" spc="-1">
                <a:solidFill>
                  <a:srgbClr val="0000FF"/>
                </a:solidFill>
                <a:uFillTx/>
                <a:latin typeface="Century Gothic"/>
                <a:hlinkClick r:id="rId2"/>
              </a:rPr>
              <a:t>http://www.joe.org/joe/2004april/tt1.php</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Works extremely well with Agile/Scrum… they go hand-in-hand</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The developers direct the development… business job is to get the work into the queue, then handoff to developers</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Management’s job is to help the developers grow</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Success is no longer based on “Heroic Suicide”</a:t>
            </a:r>
            <a:endParaRPr lang="en-US" sz="2000" b="0" strike="noStrike" spc="-1">
              <a:latin typeface="Arial"/>
            </a:endParaRPr>
          </a:p>
          <a:p>
            <a:pPr marL="343080" indent="-34236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I mean it… just google it… :-D</a:t>
            </a:r>
            <a:endParaRPr lang="en-US" sz="2000" b="0" strike="noStrike" spc="-1">
              <a:latin typeface="Arial"/>
            </a:endParaRPr>
          </a:p>
          <a:p>
            <a:pPr>
              <a:lnSpc>
                <a:spcPct val="100000"/>
              </a:lnSpc>
              <a:spcBef>
                <a:spcPts val="1001"/>
              </a:spcBef>
            </a:pPr>
            <a:endParaRPr lang="en-US" sz="2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646200" y="452880"/>
            <a:ext cx="9403920" cy="74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Egoless Programming</a:t>
            </a:r>
            <a:endParaRPr lang="en-US" sz="4200" b="0" strike="noStrike" spc="-1">
              <a:latin typeface="Arial"/>
            </a:endParaRPr>
          </a:p>
        </p:txBody>
      </p:sp>
      <p:pic>
        <p:nvPicPr>
          <p:cNvPr id="103" name="Picture 3"/>
          <p:cNvPicPr/>
          <p:nvPr/>
        </p:nvPicPr>
        <p:blipFill>
          <a:blip r:embed="rId2"/>
          <a:stretch/>
        </p:blipFill>
        <p:spPr>
          <a:xfrm>
            <a:off x="646200" y="1270800"/>
            <a:ext cx="3566520" cy="5293800"/>
          </a:xfrm>
          <a:prstGeom prst="rect">
            <a:avLst/>
          </a:prstGeom>
          <a:ln>
            <a:noFill/>
          </a:ln>
        </p:spPr>
      </p:pic>
      <p:sp>
        <p:nvSpPr>
          <p:cNvPr id="104" name="CustomShape 2"/>
          <p:cNvSpPr/>
          <p:nvPr/>
        </p:nvSpPr>
        <p:spPr>
          <a:xfrm>
            <a:off x="4598640" y="4118040"/>
            <a:ext cx="6224760" cy="1915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Understand and accept that you will make mistakes.</a:t>
            </a:r>
            <a:r>
              <a:rPr lang="en-US" sz="1200" b="0" strike="noStrike" spc="-1">
                <a:solidFill>
                  <a:srgbClr val="FFFFFF"/>
                </a:solidFill>
                <a:latin typeface="Century Gothic"/>
                <a:ea typeface="DejaVu Sans"/>
              </a:rPr>
              <a:t> </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You are not your code.</a:t>
            </a:r>
            <a:r>
              <a:rPr lang="en-US" sz="1200" b="0" strike="noStrike" spc="-1">
                <a:solidFill>
                  <a:srgbClr val="FFFFFF"/>
                </a:solidFill>
                <a:latin typeface="Century Gothic"/>
                <a:ea typeface="DejaVu Sans"/>
              </a:rPr>
              <a:t> </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No matter how much "karate" you know, someone else will always know more.</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Don't rewrite code without consultation.</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Treat people who know less than you with respect, deference, and patience.</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The only constant in the world is change.</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The only true authority stems from knowledge, not from position.</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Fight for what you believe, but gracefully accept defeat.</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Don't be "the guy in the room.“</a:t>
            </a:r>
            <a:endParaRPr lang="en-US" sz="1200" b="0" strike="noStrike" spc="-1">
              <a:latin typeface="Arial"/>
            </a:endParaRPr>
          </a:p>
          <a:p>
            <a:pPr marL="228600" indent="-227880">
              <a:lnSpc>
                <a:spcPct val="100000"/>
              </a:lnSpc>
              <a:buClr>
                <a:srgbClr val="FFFFFF"/>
              </a:buClr>
              <a:buFont typeface="Century Gothic"/>
              <a:buAutoNum type="arabicPeriod"/>
            </a:pPr>
            <a:r>
              <a:rPr lang="en-US" sz="1200" b="1" strike="noStrike" spc="-1">
                <a:solidFill>
                  <a:srgbClr val="FFFFFF"/>
                </a:solidFill>
                <a:latin typeface="Century Gothic"/>
                <a:ea typeface="DejaVu Sans"/>
              </a:rPr>
              <a:t>Critique code instead of people – be kind to the coder, not to the code.</a:t>
            </a:r>
            <a:r>
              <a:rPr lang="en-US" sz="1200" b="0" strike="noStrike" spc="-1">
                <a:solidFill>
                  <a:srgbClr val="FFFFFF"/>
                </a:solidFill>
                <a:latin typeface="Century Gothic"/>
                <a:ea typeface="DejaVu Sans"/>
              </a:rPr>
              <a:t> </a:t>
            </a:r>
            <a:endParaRPr lang="en-US" sz="1200" b="0" strike="noStrike" spc="-1">
              <a:latin typeface="Arial"/>
            </a:endParaRPr>
          </a:p>
        </p:txBody>
      </p:sp>
      <p:sp>
        <p:nvSpPr>
          <p:cNvPr id="105" name="CustomShape 3"/>
          <p:cNvSpPr/>
          <p:nvPr/>
        </p:nvSpPr>
        <p:spPr>
          <a:xfrm>
            <a:off x="4603680" y="1283760"/>
            <a:ext cx="59796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Arguably one of the most influential books of all time</a:t>
            </a:r>
            <a:endParaRPr lang="en-US" sz="1800" b="0" strike="noStrike" spc="-1">
              <a:latin typeface="Arial"/>
            </a:endParaRPr>
          </a:p>
        </p:txBody>
      </p:sp>
      <p:sp>
        <p:nvSpPr>
          <p:cNvPr id="106" name="CustomShape 4"/>
          <p:cNvSpPr/>
          <p:nvPr/>
        </p:nvSpPr>
        <p:spPr>
          <a:xfrm>
            <a:off x="4608720" y="1933200"/>
            <a:ext cx="6544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Longest book about the CS field continually in print (1971)</a:t>
            </a:r>
            <a:endParaRPr lang="en-US" sz="1800" b="0" strike="noStrike" spc="-1">
              <a:latin typeface="Arial"/>
            </a:endParaRPr>
          </a:p>
        </p:txBody>
      </p:sp>
      <p:sp>
        <p:nvSpPr>
          <p:cNvPr id="107" name="CustomShape 5"/>
          <p:cNvSpPr/>
          <p:nvPr/>
        </p:nvSpPr>
        <p:spPr>
          <a:xfrm>
            <a:off x="4598640" y="3789000"/>
            <a:ext cx="55375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The 10 Commandments of Egoless Programming</a:t>
            </a:r>
            <a:endParaRPr lang="en-US" sz="1800" b="0" strike="noStrike" spc="-1">
              <a:latin typeface="Arial"/>
            </a:endParaRPr>
          </a:p>
        </p:txBody>
      </p:sp>
      <p:sp>
        <p:nvSpPr>
          <p:cNvPr id="108" name="CustomShape 6"/>
          <p:cNvSpPr/>
          <p:nvPr/>
        </p:nvSpPr>
        <p:spPr>
          <a:xfrm>
            <a:off x="4581360" y="2555280"/>
            <a:ext cx="50666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Revised 1996, the “Silver Anniversary Edition”</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646200" y="452880"/>
            <a:ext cx="9403920" cy="81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Software Craftsmanship</a:t>
            </a:r>
            <a:endParaRPr lang="en-US" sz="4200" b="0" strike="noStrike" spc="-1">
              <a:latin typeface="Arial"/>
            </a:endParaRPr>
          </a:p>
        </p:txBody>
      </p:sp>
      <p:pic>
        <p:nvPicPr>
          <p:cNvPr id="110" name="Picture 3"/>
          <p:cNvPicPr/>
          <p:nvPr/>
        </p:nvPicPr>
        <p:blipFill>
          <a:blip r:embed="rId2"/>
          <a:stretch/>
        </p:blipFill>
        <p:spPr>
          <a:xfrm>
            <a:off x="646200" y="1318320"/>
            <a:ext cx="4233240" cy="5326560"/>
          </a:xfrm>
          <a:prstGeom prst="rect">
            <a:avLst/>
          </a:prstGeom>
          <a:ln>
            <a:noFill/>
          </a:ln>
        </p:spPr>
      </p:pic>
      <p:sp>
        <p:nvSpPr>
          <p:cNvPr id="111" name="CustomShape 2"/>
          <p:cNvSpPr/>
          <p:nvPr/>
        </p:nvSpPr>
        <p:spPr>
          <a:xfrm>
            <a:off x="5079600" y="2456280"/>
            <a:ext cx="5677920" cy="4384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28600" indent="-227880">
              <a:lnSpc>
                <a:spcPct val="100000"/>
              </a:lnSpc>
              <a:buClr>
                <a:srgbClr val="FFFFFF"/>
              </a:buClr>
              <a:buFont typeface="StarSymbol"/>
              <a:buAutoNum type="arabicParenR"/>
            </a:pPr>
            <a:r>
              <a:rPr lang="en-US" sz="1000" b="1" strike="noStrike" spc="-1">
                <a:solidFill>
                  <a:srgbClr val="FFFFFF"/>
                </a:solidFill>
                <a:latin typeface="Century Gothic"/>
                <a:ea typeface="DejaVu Sans"/>
              </a:rPr>
              <a:t>Care About Your Craft</a:t>
            </a:r>
            <a:br/>
            <a:r>
              <a:rPr lang="en-US" sz="1000" b="0" strike="noStrike" spc="-1">
                <a:solidFill>
                  <a:srgbClr val="FFFFFF"/>
                </a:solidFill>
                <a:latin typeface="Century Gothic"/>
                <a:ea typeface="DejaVu Sans"/>
              </a:rPr>
              <a:t>Why spend your life developing software unless you care about doing it well?</a:t>
            </a:r>
            <a:endParaRPr lang="en-US" sz="1000" b="0" strike="noStrike" spc="-1">
              <a:latin typeface="Arial"/>
            </a:endParaRPr>
          </a:p>
          <a:p>
            <a:pPr marL="228600" indent="-227880">
              <a:lnSpc>
                <a:spcPct val="100000"/>
              </a:lnSpc>
              <a:buClr>
                <a:srgbClr val="FFFFFF"/>
              </a:buClr>
              <a:buFont typeface="StarSymbol"/>
              <a:buAutoNum type="arabicParenR" startAt="4"/>
            </a:pPr>
            <a:r>
              <a:rPr lang="en-US" sz="1000" b="1" strike="noStrike" spc="-1">
                <a:solidFill>
                  <a:srgbClr val="FFFFFF"/>
                </a:solidFill>
                <a:latin typeface="Century Gothic"/>
                <a:ea typeface="DejaVu Sans"/>
              </a:rPr>
              <a:t>Don't Live with Broken Windows</a:t>
            </a:r>
            <a:br/>
            <a:r>
              <a:rPr lang="en-US" sz="1000" b="0" strike="noStrike" spc="-1">
                <a:solidFill>
                  <a:srgbClr val="FFFFFF"/>
                </a:solidFill>
                <a:latin typeface="Century Gothic"/>
                <a:ea typeface="DejaVu Sans"/>
              </a:rPr>
              <a:t>Fix bad designs, wrong decisions, and poor code when you see them. </a:t>
            </a:r>
            <a:endParaRPr lang="en-US" sz="1000" b="0" strike="noStrike" spc="-1">
              <a:latin typeface="Arial"/>
            </a:endParaRPr>
          </a:p>
          <a:p>
            <a:pPr marL="228600" indent="-227880">
              <a:lnSpc>
                <a:spcPct val="100000"/>
              </a:lnSpc>
              <a:buClr>
                <a:srgbClr val="FFFFFF"/>
              </a:buClr>
              <a:buFont typeface="StarSymbol"/>
              <a:buAutoNum type="arabicParenR" startAt="8"/>
            </a:pPr>
            <a:r>
              <a:rPr lang="en-US" sz="1000" b="1" strike="noStrike" spc="-1">
                <a:solidFill>
                  <a:srgbClr val="FFFFFF"/>
                </a:solidFill>
                <a:latin typeface="Century Gothic"/>
                <a:ea typeface="DejaVu Sans"/>
              </a:rPr>
              <a:t>Invest Regularly in Your Knowledge Portfolio</a:t>
            </a:r>
            <a:br/>
            <a:r>
              <a:rPr lang="en-US" sz="1000" b="0" strike="noStrike" spc="-1">
                <a:solidFill>
                  <a:srgbClr val="FFFFFF"/>
                </a:solidFill>
                <a:latin typeface="Century Gothic"/>
                <a:ea typeface="DejaVu Sans"/>
              </a:rPr>
              <a:t>Make learning a habit.</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13) Eliminate Effects Between Unrelated Things</a:t>
            </a:r>
            <a:br/>
            <a:r>
              <a:rPr lang="en-US" sz="1000" b="0" strike="noStrike" spc="-1">
                <a:solidFill>
                  <a:srgbClr val="FFFFFF"/>
                </a:solidFill>
                <a:latin typeface="Century Gothic"/>
                <a:ea typeface="DejaVu Sans"/>
              </a:rPr>
              <a:t>      Design components that are self-contained. independent, and have a single,</a:t>
            </a: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      well-defined purpose.</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24) Fix the Problem, Not the Blame</a:t>
            </a:r>
            <a:br/>
            <a:r>
              <a:rPr lang="en-US" sz="1000" b="0" strike="noStrike" spc="-1">
                <a:solidFill>
                  <a:srgbClr val="FFFFFF"/>
                </a:solidFill>
                <a:latin typeface="Century Gothic"/>
                <a:ea typeface="DejaVu Sans"/>
              </a:rPr>
              <a:t>      It doesn't really matter whether the bug is your fault or someone else's</a:t>
            </a: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      – it is still your problem, and it still needs to be fixed. </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29) Write Code That Writes Code</a:t>
            </a:r>
            <a:br/>
            <a:r>
              <a:rPr lang="en-US" sz="1000" b="0" strike="noStrike" spc="-1">
                <a:solidFill>
                  <a:srgbClr val="FFFFFF"/>
                </a:solidFill>
                <a:latin typeface="Century Gothic"/>
                <a:ea typeface="DejaVu Sans"/>
              </a:rPr>
              <a:t>      Code generators increase your productivity and help avoid duplication. </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31) Design with Contracts</a:t>
            </a:r>
            <a:br/>
            <a:r>
              <a:rPr lang="en-US" sz="1000" b="0" strike="noStrike" spc="-1">
                <a:solidFill>
                  <a:srgbClr val="FFFFFF"/>
                </a:solidFill>
                <a:latin typeface="Century Gothic"/>
                <a:ea typeface="DejaVu Sans"/>
              </a:rPr>
              <a:t>      Use contracts to document and verify that code does no more and</a:t>
            </a: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      no less than it claims to do.</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38) Put Abstractions in Code, Details in Metadata</a:t>
            </a:r>
            <a:br/>
            <a:r>
              <a:rPr lang="en-US" sz="1000" b="0" strike="noStrike" spc="-1">
                <a:solidFill>
                  <a:srgbClr val="FFFFFF"/>
                </a:solidFill>
                <a:latin typeface="Century Gothic"/>
                <a:ea typeface="DejaVu Sans"/>
              </a:rPr>
              <a:t>      Program for the general case, and put the specifics outside the compiled code base. </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47) Refactor Early, Refactor Often</a:t>
            </a:r>
            <a:br/>
            <a:r>
              <a:rPr lang="en-US" sz="1000" b="0" strike="noStrike" spc="-1">
                <a:solidFill>
                  <a:srgbClr val="FFFFFF"/>
                </a:solidFill>
                <a:latin typeface="Century Gothic"/>
                <a:ea typeface="DejaVu Sans"/>
              </a:rPr>
              <a:t>      Just as you might weed and rearrange a garden, rewrite, rework,</a:t>
            </a: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      and re-architect code when it needs it. Fix the root of the problem. </a:t>
            </a:r>
            <a:endParaRPr lang="en-US" sz="1000" b="0" strike="noStrike" spc="-1">
              <a:latin typeface="Arial"/>
            </a:endParaRPr>
          </a:p>
          <a:p>
            <a:pPr>
              <a:lnSpc>
                <a:spcPct val="100000"/>
              </a:lnSpc>
            </a:pPr>
            <a:r>
              <a:rPr lang="en-US" sz="1000" b="1" strike="noStrike" spc="-1">
                <a:solidFill>
                  <a:srgbClr val="FFFFFF"/>
                </a:solidFill>
                <a:latin typeface="Century Gothic"/>
                <a:ea typeface="DejaVu Sans"/>
              </a:rPr>
              <a:t>68) Build Documentation In, Don't Bolt It On</a:t>
            </a:r>
            <a:br/>
            <a:r>
              <a:rPr lang="en-US" sz="1000" b="0" strike="noStrike" spc="-1">
                <a:solidFill>
                  <a:srgbClr val="FFFFFF"/>
                </a:solidFill>
                <a:latin typeface="Century Gothic"/>
                <a:ea typeface="DejaVu Sans"/>
              </a:rPr>
              <a:t>      Documentation created separately from code is less likely to be </a:t>
            </a: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      correct and up to date.</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0" strike="noStrike" spc="-1">
                <a:solidFill>
                  <a:srgbClr val="FFFFFF"/>
                </a:solidFill>
                <a:latin typeface="Century Gothic"/>
                <a:ea typeface="DejaVu Sans"/>
              </a:rPr>
              <a:t>AND THERE ARE DOZENS MORE!</a:t>
            </a:r>
            <a:endParaRPr lang="en-US" sz="1000" b="0" strike="noStrike" spc="-1">
              <a:latin typeface="Arial"/>
            </a:endParaRPr>
          </a:p>
          <a:p>
            <a:pPr>
              <a:lnSpc>
                <a:spcPct val="100000"/>
              </a:lnSpc>
            </a:pPr>
            <a:endParaRPr lang="en-US" sz="1000" b="0" strike="noStrike" spc="-1">
              <a:latin typeface="Arial"/>
            </a:endParaRPr>
          </a:p>
        </p:txBody>
      </p:sp>
      <p:sp>
        <p:nvSpPr>
          <p:cNvPr id="112" name="CustomShape 3"/>
          <p:cNvSpPr/>
          <p:nvPr/>
        </p:nvSpPr>
        <p:spPr>
          <a:xfrm>
            <a:off x="5068080" y="1318320"/>
            <a:ext cx="40579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Began the “Pragmatic” Movement</a:t>
            </a:r>
            <a:endParaRPr lang="en-US" sz="1800" b="0" strike="noStrike" spc="-1">
              <a:latin typeface="Arial"/>
            </a:endParaRPr>
          </a:p>
        </p:txBody>
      </p:sp>
      <p:sp>
        <p:nvSpPr>
          <p:cNvPr id="113" name="CustomShape 4"/>
          <p:cNvSpPr/>
          <p:nvPr/>
        </p:nvSpPr>
        <p:spPr>
          <a:xfrm>
            <a:off x="5069880" y="1852920"/>
            <a:ext cx="4402440" cy="36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The </a:t>
            </a:r>
            <a:r>
              <a:rPr lang="en-US" sz="1800" b="0" u="sng" strike="noStrike" spc="-1">
                <a:solidFill>
                  <a:srgbClr val="0000FF"/>
                </a:solidFill>
                <a:uFillTx/>
                <a:latin typeface="Century Gothic"/>
                <a:ea typeface="DejaVu Sans"/>
                <a:hlinkClick r:id="rId3"/>
              </a:rPr>
              <a:t>Software Craftsmanship Manifesto</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646200" y="452880"/>
            <a:ext cx="9403920" cy="93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Programmers Tool Chest</a:t>
            </a:r>
            <a:endParaRPr lang="en-US" sz="4200" b="0" strike="noStrike" spc="-1">
              <a:latin typeface="Arial"/>
            </a:endParaRPr>
          </a:p>
        </p:txBody>
      </p:sp>
      <p:pic>
        <p:nvPicPr>
          <p:cNvPr id="115" name="Picture 3"/>
          <p:cNvPicPr/>
          <p:nvPr/>
        </p:nvPicPr>
        <p:blipFill>
          <a:blip r:embed="rId2"/>
          <a:stretch/>
        </p:blipFill>
        <p:spPr>
          <a:xfrm>
            <a:off x="781920" y="1391400"/>
            <a:ext cx="4062240" cy="5342400"/>
          </a:xfrm>
          <a:prstGeom prst="rect">
            <a:avLst/>
          </a:prstGeom>
          <a:ln>
            <a:noFill/>
          </a:ln>
        </p:spPr>
      </p:pic>
      <p:sp>
        <p:nvSpPr>
          <p:cNvPr id="116" name="CustomShape 2"/>
          <p:cNvSpPr/>
          <p:nvPr/>
        </p:nvSpPr>
        <p:spPr>
          <a:xfrm>
            <a:off x="5140080" y="2953080"/>
            <a:ext cx="5764680" cy="1915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endParaRPr lang="en-US" sz="1800" b="0" strike="noStrike" spc="-1">
              <a:latin typeface="Arial"/>
            </a:endParaRPr>
          </a:p>
          <a:p>
            <a:pPr>
              <a:lnSpc>
                <a:spcPct val="100000"/>
              </a:lnSpc>
            </a:pPr>
            <a:r>
              <a:rPr lang="en-US" sz="1200" b="0" strike="noStrike" spc="-1">
                <a:solidFill>
                  <a:srgbClr val="FFFFFF"/>
                </a:solidFill>
                <a:latin typeface="Century Gothic"/>
                <a:ea typeface="DejaVu Sans"/>
              </a:rPr>
              <a:t>An emphasis on identifying common challenges that developers face</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To be a Design Pattern, the problem must have the following characteristics</a:t>
            </a:r>
            <a:endParaRPr lang="en-US" sz="1200" b="0" strike="noStrike" spc="-1">
              <a:latin typeface="Arial"/>
            </a:endParaRPr>
          </a:p>
          <a:p>
            <a:pPr>
              <a:lnSpc>
                <a:spcPct val="100000"/>
              </a:lnSpc>
            </a:pPr>
            <a:endParaRPr lang="en-US" sz="1200" b="0" strike="noStrike" spc="-1">
              <a:latin typeface="Arial"/>
            </a:endParaRPr>
          </a:p>
          <a:p>
            <a:pPr marL="171360" indent="-170640">
              <a:lnSpc>
                <a:spcPct val="100000"/>
              </a:lnSpc>
              <a:buClr>
                <a:srgbClr val="FFFFFF"/>
              </a:buClr>
              <a:buFont typeface="Arial"/>
              <a:buChar char="•"/>
            </a:pPr>
            <a:r>
              <a:rPr lang="en-US" sz="1200" b="0" strike="noStrike" spc="-1">
                <a:solidFill>
                  <a:srgbClr val="FFFFFF"/>
                </a:solidFill>
                <a:latin typeface="Century Gothic"/>
                <a:ea typeface="DejaVu Sans"/>
              </a:rPr>
              <a:t>A Definition</a:t>
            </a:r>
            <a:endParaRPr lang="en-US" sz="1200" b="0" strike="noStrike" spc="-1">
              <a:latin typeface="Arial"/>
            </a:endParaRPr>
          </a:p>
          <a:p>
            <a:pPr marL="171360" indent="-170640">
              <a:lnSpc>
                <a:spcPct val="100000"/>
              </a:lnSpc>
              <a:buClr>
                <a:srgbClr val="FFFFFF"/>
              </a:buClr>
              <a:buFont typeface="Arial"/>
              <a:buChar char="•"/>
            </a:pPr>
            <a:r>
              <a:rPr lang="en-US" sz="1200" b="0" strike="noStrike" spc="-1">
                <a:solidFill>
                  <a:srgbClr val="FFFFFF"/>
                </a:solidFill>
                <a:latin typeface="Century Gothic"/>
                <a:ea typeface="DejaVu Sans"/>
              </a:rPr>
              <a:t>A Name</a:t>
            </a:r>
            <a:endParaRPr lang="en-US" sz="1200" b="0" strike="noStrike" spc="-1">
              <a:latin typeface="Arial"/>
            </a:endParaRPr>
          </a:p>
          <a:p>
            <a:pPr marL="171360" indent="-170640">
              <a:lnSpc>
                <a:spcPct val="100000"/>
              </a:lnSpc>
              <a:buClr>
                <a:srgbClr val="FFFFFF"/>
              </a:buClr>
              <a:buFont typeface="Arial"/>
              <a:buChar char="•"/>
            </a:pPr>
            <a:r>
              <a:rPr lang="en-US" sz="1200" b="0" strike="noStrike" spc="-1">
                <a:solidFill>
                  <a:srgbClr val="FFFFFF"/>
                </a:solidFill>
                <a:latin typeface="Century Gothic"/>
                <a:ea typeface="DejaVu Sans"/>
              </a:rPr>
              <a:t>A Categorization</a:t>
            </a:r>
            <a:endParaRPr lang="en-US" sz="1200" b="0" strike="noStrike" spc="-1">
              <a:latin typeface="Arial"/>
            </a:endParaRPr>
          </a:p>
          <a:p>
            <a:pPr marL="171360" indent="-170640">
              <a:lnSpc>
                <a:spcPct val="100000"/>
              </a:lnSpc>
              <a:buClr>
                <a:srgbClr val="FFFFFF"/>
              </a:buClr>
              <a:buFont typeface="Arial"/>
              <a:buChar char="•"/>
            </a:pPr>
            <a:r>
              <a:rPr lang="en-US" sz="1200" b="0" strike="noStrike" spc="-1">
                <a:solidFill>
                  <a:srgbClr val="FFFFFF"/>
                </a:solidFill>
                <a:latin typeface="Century Gothic"/>
                <a:ea typeface="DejaVu Sans"/>
              </a:rPr>
              <a:t>An Abstracted Solution</a:t>
            </a:r>
            <a:endParaRPr lang="en-US" sz="1200" b="0" strike="noStrike" spc="-1">
              <a:latin typeface="Arial"/>
            </a:endParaRPr>
          </a:p>
          <a:p>
            <a:pPr>
              <a:lnSpc>
                <a:spcPct val="100000"/>
              </a:lnSpc>
            </a:pPr>
            <a:endParaRPr lang="en-US" sz="1200" b="0" strike="noStrike" spc="-1">
              <a:latin typeface="Arial"/>
            </a:endParaRPr>
          </a:p>
        </p:txBody>
      </p:sp>
      <p:sp>
        <p:nvSpPr>
          <p:cNvPr id="117" name="CustomShape 3"/>
          <p:cNvSpPr/>
          <p:nvPr/>
        </p:nvSpPr>
        <p:spPr>
          <a:xfrm>
            <a:off x="5107680" y="1594080"/>
            <a:ext cx="46796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Common solutions to common problems</a:t>
            </a:r>
            <a:endParaRPr lang="en-US" sz="1800" b="0" strike="noStrike" spc="-1">
              <a:latin typeface="Arial"/>
            </a:endParaRPr>
          </a:p>
        </p:txBody>
      </p:sp>
      <p:sp>
        <p:nvSpPr>
          <p:cNvPr id="118" name="CustomShape 4"/>
          <p:cNvSpPr/>
          <p:nvPr/>
        </p:nvSpPr>
        <p:spPr>
          <a:xfrm>
            <a:off x="5142240" y="2065680"/>
            <a:ext cx="6404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Concept originally imported from Structural Architecture</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646200" y="452880"/>
            <a:ext cx="9403920" cy="7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200" b="0" strike="noStrike" spc="-1">
                <a:solidFill>
                  <a:srgbClr val="EBEBEB"/>
                </a:solidFill>
                <a:latin typeface="Century Gothic"/>
              </a:rPr>
              <a:t>What to avoid</a:t>
            </a:r>
            <a:endParaRPr lang="en-US" sz="4200" b="0" strike="noStrike" spc="-1">
              <a:latin typeface="Arial"/>
            </a:endParaRPr>
          </a:p>
        </p:txBody>
      </p:sp>
      <p:pic>
        <p:nvPicPr>
          <p:cNvPr id="120" name="Picture 3"/>
          <p:cNvPicPr/>
          <p:nvPr/>
        </p:nvPicPr>
        <p:blipFill>
          <a:blip r:embed="rId2"/>
          <a:stretch/>
        </p:blipFill>
        <p:spPr>
          <a:xfrm>
            <a:off x="616680" y="1386360"/>
            <a:ext cx="4053600" cy="5297760"/>
          </a:xfrm>
          <a:prstGeom prst="rect">
            <a:avLst/>
          </a:prstGeom>
          <a:ln>
            <a:noFill/>
          </a:ln>
        </p:spPr>
      </p:pic>
      <p:sp>
        <p:nvSpPr>
          <p:cNvPr id="121" name="CustomShape 2"/>
          <p:cNvSpPr/>
          <p:nvPr/>
        </p:nvSpPr>
        <p:spPr>
          <a:xfrm>
            <a:off x="5024160" y="2228040"/>
            <a:ext cx="7090560" cy="447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FFFFFF"/>
                </a:solidFill>
                <a:latin typeface="Century Gothic"/>
                <a:ea typeface="DejaVu Sans"/>
              </a:rPr>
              <a:t>There are 23 primary Design Patterns, but over 100 anti-patterns.  In a sense, it is more </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important to recognize what not to do, than what to do</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Anti-patterns are broken out into Social, Business, Project Management, Software Engineering,</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Programming, Methodology, and Configuration Management… basically, if it’s something</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people do, there are anti-patterns that you should avoid while doing whatever it is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Samples: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Organizational:  </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“Escalation of Commitment” -- Failing to revoke a decision when it proves wrong</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Project Management:</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“Cadillac approach” -- Wrongly assuming that the most expensive tools, staff, and </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other resources are the best guarantee of a project's success</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Software Design:</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“Big ball of mud” -- A system with no recognizable structure</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Programming:</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“God object” -- Concentrating too many functions in a single part of the design (class)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Methodology:</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“Tester Driven Development” -- Software projects in which new requirements are</a:t>
            </a:r>
            <a:endParaRPr lang="en-US" sz="1200" b="0" strike="noStrike" spc="-1">
              <a:latin typeface="Arial"/>
            </a:endParaRPr>
          </a:p>
          <a:p>
            <a:pPr>
              <a:lnSpc>
                <a:spcPct val="100000"/>
              </a:lnSpc>
            </a:pPr>
            <a:r>
              <a:rPr lang="en-US" sz="1200" b="0" strike="noStrike" spc="-1">
                <a:solidFill>
                  <a:srgbClr val="FFFFFF"/>
                </a:solidFill>
                <a:latin typeface="Century Gothic"/>
                <a:ea typeface="DejaVu Sans"/>
              </a:rPr>
              <a:t>		                 specified in bug reports</a:t>
            </a:r>
            <a:endParaRPr lang="en-US" sz="1200" b="0" strike="noStrike" spc="-1">
              <a:latin typeface="Arial"/>
            </a:endParaRPr>
          </a:p>
        </p:txBody>
      </p:sp>
      <p:sp>
        <p:nvSpPr>
          <p:cNvPr id="122" name="CustomShape 3"/>
          <p:cNvSpPr/>
          <p:nvPr/>
        </p:nvSpPr>
        <p:spPr>
          <a:xfrm>
            <a:off x="5068440" y="1241640"/>
            <a:ext cx="631944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latin typeface="Century Gothic"/>
                <a:ea typeface="DejaVu Sans"/>
              </a:rPr>
              <a:t>If “Design Patterns” are what you do to solve problems,</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Anti-patterns tells you what to avoid.  If you find yourself</a:t>
            </a:r>
            <a:endParaRPr lang="en-US" sz="1800" b="0" strike="noStrike" spc="-1">
              <a:latin typeface="Arial"/>
            </a:endParaRPr>
          </a:p>
          <a:p>
            <a:pPr>
              <a:lnSpc>
                <a:spcPct val="100000"/>
              </a:lnSpc>
            </a:pPr>
            <a:r>
              <a:rPr lang="en-US" sz="1800" b="0" strike="noStrike" spc="-1">
                <a:solidFill>
                  <a:srgbClr val="FFFFFF"/>
                </a:solidFill>
                <a:latin typeface="Century Gothic"/>
                <a:ea typeface="DejaVu Sans"/>
              </a:rPr>
              <a:t>in these situations, it is time for drastic change</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19103</TotalTime>
  <Words>6731</Words>
  <Application>Microsoft Office PowerPoint</Application>
  <PresentationFormat>Widescreen</PresentationFormat>
  <Paragraphs>633</Paragraphs>
  <Slides>55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Arial</vt:lpstr>
      <vt:lpstr>Century Gothic</vt:lpstr>
      <vt:lpstr>Courier New</vt:lpstr>
      <vt:lpstr>StarSymbol</vt:lpstr>
      <vt:lpstr>Symbol</vt:lpstr>
      <vt:lpstr>Wingdings</vt:lpstr>
      <vt:lpstr>Wingdings 3</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subject/>
  <dc:creator>Rick Myers</dc:creator>
  <dc:description/>
  <cp:lastModifiedBy>Rick Myers</cp:lastModifiedBy>
  <cp:revision>133</cp:revision>
  <dcterms:created xsi:type="dcterms:W3CDTF">2016-08-03T11:43:16Z</dcterms:created>
  <dcterms:modified xsi:type="dcterms:W3CDTF">2020-11-06T00:47:34Z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55</vt:i4>
  </property>
</Properties>
</file>